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nva Sans" panose="020B0604020202020204" charset="0"/>
      <p:regular r:id="rId23"/>
    </p:embeddedFont>
    <p:embeddedFont>
      <p:font typeface="Now" panose="020B0604020202020204" charset="0"/>
      <p:regular r:id="rId24"/>
    </p:embeddedFont>
    <p:embeddedFont>
      <p:font typeface="Now Medium" panose="020B0604020202020204" charset="0"/>
      <p:regular r:id="rId25"/>
    </p:embeddedFont>
    <p:embeddedFont>
      <p:font typeface="Poppins" panose="00000500000000000000" pitchFamily="2" charset="0"/>
      <p:regular r:id="rId26"/>
    </p:embeddedFont>
    <p:embeddedFont>
      <p:font typeface="Poppins Bold" panose="00000800000000000000" charset="0"/>
      <p:regular r:id="rId27"/>
    </p:embeddedFont>
    <p:embeddedFont>
      <p:font typeface="Poppins Italics" panose="020B0604020202020204" charset="0"/>
      <p:regular r:id="rId28"/>
    </p:embeddedFont>
    <p:embeddedFont>
      <p:font typeface="Poppins Medium" panose="00000600000000000000" pitchFamily="2" charset="0"/>
      <p:regular r:id="rId29"/>
    </p:embeddedFont>
    <p:embeddedFont>
      <p:font typeface="Poppins Semi-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1200" y="6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4.png"/><Relationship Id="rId10" Type="http://schemas.openxmlformats.org/officeDocument/2006/relationships/image" Target="../media/image9.svg"/><Relationship Id="rId4" Type="http://schemas.openxmlformats.org/officeDocument/2006/relationships/image" Target="../media/image4.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4.png"/><Relationship Id="rId10" Type="http://schemas.openxmlformats.org/officeDocument/2006/relationships/image" Target="../media/image9.svg"/><Relationship Id="rId4" Type="http://schemas.openxmlformats.org/officeDocument/2006/relationships/image" Target="../media/image4.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2.sv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svg"/><Relationship Id="rId7" Type="http://schemas.openxmlformats.org/officeDocument/2006/relationships/image" Target="../media/image8.png"/><Relationship Id="rId12"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5.png"/><Relationship Id="rId5" Type="http://schemas.openxmlformats.org/officeDocument/2006/relationships/image" Target="../media/image2.sv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7.png"/><Relationship Id="rId9"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45177" y="-3218158"/>
            <a:ext cx="19273136" cy="12476458"/>
          </a:xfrm>
          <a:custGeom>
            <a:avLst/>
            <a:gdLst/>
            <a:ahLst/>
            <a:cxnLst/>
            <a:rect l="l" t="t" r="r" b="b"/>
            <a:pathLst>
              <a:path w="19273136" h="12476458">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t="-54476"/>
            </a:stretch>
          </a:blipFill>
        </p:spPr>
        <p:txBody>
          <a:bodyPr/>
          <a:lstStyle/>
          <a:p>
            <a:endParaRPr lang="en-ID"/>
          </a:p>
        </p:txBody>
      </p:sp>
      <p:sp>
        <p:nvSpPr>
          <p:cNvPr id="3" name="Freeform 3"/>
          <p:cNvSpPr/>
          <p:nvPr/>
        </p:nvSpPr>
        <p:spPr>
          <a:xfrm>
            <a:off x="9391391" y="1597074"/>
            <a:ext cx="7092853" cy="7092853"/>
          </a:xfrm>
          <a:custGeom>
            <a:avLst/>
            <a:gdLst/>
            <a:ahLst/>
            <a:cxnLst/>
            <a:rect l="l" t="t" r="r" b="b"/>
            <a:pathLst>
              <a:path w="7092853" h="7092853">
                <a:moveTo>
                  <a:pt x="0" y="0"/>
                </a:moveTo>
                <a:lnTo>
                  <a:pt x="7092853" y="0"/>
                </a:lnTo>
                <a:lnTo>
                  <a:pt x="7092853" y="7092852"/>
                </a:lnTo>
                <a:lnTo>
                  <a:pt x="0" y="7092852"/>
                </a:lnTo>
                <a:lnTo>
                  <a:pt x="0" y="0"/>
                </a:lnTo>
                <a:close/>
              </a:path>
            </a:pathLst>
          </a:custGeom>
          <a:blipFill>
            <a:blip r:embed="rId4">
              <a:alphaModFix amt="65999"/>
            </a:blip>
            <a:stretch>
              <a:fillRect/>
            </a:stretch>
          </a:blipFill>
        </p:spPr>
        <p:txBody>
          <a:bodyPr/>
          <a:lstStyle/>
          <a:p>
            <a:endParaRPr lang="en-ID"/>
          </a:p>
        </p:txBody>
      </p:sp>
      <p:sp>
        <p:nvSpPr>
          <p:cNvPr id="4" name="Freeform 4"/>
          <p:cNvSpPr/>
          <p:nvPr/>
        </p:nvSpPr>
        <p:spPr>
          <a:xfrm>
            <a:off x="12369444" y="-417202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5" name="Freeform 5"/>
          <p:cNvSpPr/>
          <p:nvPr/>
        </p:nvSpPr>
        <p:spPr>
          <a:xfrm>
            <a:off x="-5030663" y="3373810"/>
            <a:ext cx="13357317" cy="13357317"/>
          </a:xfrm>
          <a:custGeom>
            <a:avLst/>
            <a:gdLst/>
            <a:ahLst/>
            <a:cxnLst/>
            <a:rect l="l" t="t" r="r" b="b"/>
            <a:pathLst>
              <a:path w="13357317" h="13357317">
                <a:moveTo>
                  <a:pt x="0" y="0"/>
                </a:moveTo>
                <a:lnTo>
                  <a:pt x="13357317" y="0"/>
                </a:lnTo>
                <a:lnTo>
                  <a:pt x="13357317" y="13357317"/>
                </a:lnTo>
                <a:lnTo>
                  <a:pt x="0" y="13357317"/>
                </a:lnTo>
                <a:lnTo>
                  <a:pt x="0" y="0"/>
                </a:lnTo>
                <a:close/>
              </a:path>
            </a:pathLst>
          </a:custGeom>
          <a:blipFill>
            <a:blip r:embed="rId5">
              <a:alphaModFix amt="18999"/>
            </a:blip>
            <a:stretch>
              <a:fillRect/>
            </a:stretch>
          </a:blipFill>
        </p:spPr>
        <p:txBody>
          <a:bodyPr/>
          <a:lstStyle/>
          <a:p>
            <a:endParaRPr lang="en-ID"/>
          </a:p>
        </p:txBody>
      </p:sp>
      <p:sp>
        <p:nvSpPr>
          <p:cNvPr id="6" name="Freeform 6"/>
          <p:cNvSpPr/>
          <p:nvPr/>
        </p:nvSpPr>
        <p:spPr>
          <a:xfrm>
            <a:off x="9674761" y="2424942"/>
            <a:ext cx="6027647" cy="5884490"/>
          </a:xfrm>
          <a:custGeom>
            <a:avLst/>
            <a:gdLst/>
            <a:ahLst/>
            <a:cxnLst/>
            <a:rect l="l" t="t" r="r" b="b"/>
            <a:pathLst>
              <a:path w="6027647" h="5884490">
                <a:moveTo>
                  <a:pt x="0" y="0"/>
                </a:moveTo>
                <a:lnTo>
                  <a:pt x="6027647" y="0"/>
                </a:lnTo>
                <a:lnTo>
                  <a:pt x="6027647" y="5884490"/>
                </a:lnTo>
                <a:lnTo>
                  <a:pt x="0" y="5884490"/>
                </a:lnTo>
                <a:lnTo>
                  <a:pt x="0" y="0"/>
                </a:lnTo>
                <a:close/>
              </a:path>
            </a:pathLst>
          </a:custGeom>
          <a:blipFill>
            <a:blip r:embed="rId6"/>
            <a:stretch>
              <a:fillRect/>
            </a:stretch>
          </a:blipFill>
        </p:spPr>
        <p:txBody>
          <a:bodyPr/>
          <a:lstStyle/>
          <a:p>
            <a:endParaRPr lang="en-ID"/>
          </a:p>
        </p:txBody>
      </p:sp>
      <p:sp>
        <p:nvSpPr>
          <p:cNvPr id="7" name="AutoShape 7"/>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grpSp>
        <p:nvGrpSpPr>
          <p:cNvPr id="8" name="Group 8"/>
          <p:cNvGrpSpPr/>
          <p:nvPr/>
        </p:nvGrpSpPr>
        <p:grpSpPr>
          <a:xfrm>
            <a:off x="16619806" y="8113145"/>
            <a:ext cx="3336389" cy="1183255"/>
            <a:chOff x="0" y="0"/>
            <a:chExt cx="1145914" cy="406400"/>
          </a:xfrm>
        </p:grpSpPr>
        <p:sp>
          <p:nvSpPr>
            <p:cNvPr id="9" name="Freeform 9"/>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0" name="TextBox 10"/>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1" name="Freeform 11"/>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2" name="Freeform 12"/>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3" name="Freeform 13"/>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4" name="Freeform 14"/>
          <p:cNvSpPr/>
          <p:nvPr/>
        </p:nvSpPr>
        <p:spPr>
          <a:xfrm>
            <a:off x="-245177" y="-1839047"/>
            <a:ext cx="3021982" cy="3021982"/>
          </a:xfrm>
          <a:custGeom>
            <a:avLst/>
            <a:gdLst/>
            <a:ahLst/>
            <a:cxnLst/>
            <a:rect l="l" t="t" r="r" b="b"/>
            <a:pathLst>
              <a:path w="3021982" h="3021982">
                <a:moveTo>
                  <a:pt x="0" y="0"/>
                </a:moveTo>
                <a:lnTo>
                  <a:pt x="3021982" y="0"/>
                </a:lnTo>
                <a:lnTo>
                  <a:pt x="3021982" y="3021982"/>
                </a:lnTo>
                <a:lnTo>
                  <a:pt x="0" y="30219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
        <p:nvSpPr>
          <p:cNvPr id="15" name="Freeform 15"/>
          <p:cNvSpPr/>
          <p:nvPr/>
        </p:nvSpPr>
        <p:spPr>
          <a:xfrm>
            <a:off x="15416658" y="3237549"/>
            <a:ext cx="1465090" cy="1465090"/>
          </a:xfrm>
          <a:custGeom>
            <a:avLst/>
            <a:gdLst/>
            <a:ahLst/>
            <a:cxnLst/>
            <a:rect l="l" t="t" r="r" b="b"/>
            <a:pathLst>
              <a:path w="1465090" h="1465090">
                <a:moveTo>
                  <a:pt x="0" y="0"/>
                </a:moveTo>
                <a:lnTo>
                  <a:pt x="1465090" y="0"/>
                </a:lnTo>
                <a:lnTo>
                  <a:pt x="1465090" y="1465090"/>
                </a:lnTo>
                <a:lnTo>
                  <a:pt x="0" y="14650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
        <p:nvSpPr>
          <p:cNvPr id="16" name="Freeform 16"/>
          <p:cNvSpPr/>
          <p:nvPr/>
        </p:nvSpPr>
        <p:spPr>
          <a:xfrm>
            <a:off x="2341298" y="2162738"/>
            <a:ext cx="621604" cy="524408"/>
          </a:xfrm>
          <a:custGeom>
            <a:avLst/>
            <a:gdLst/>
            <a:ahLst/>
            <a:cxnLst/>
            <a:rect l="l" t="t" r="r" b="b"/>
            <a:pathLst>
              <a:path w="621604" h="524408">
                <a:moveTo>
                  <a:pt x="0" y="0"/>
                </a:moveTo>
                <a:lnTo>
                  <a:pt x="621605" y="0"/>
                </a:lnTo>
                <a:lnTo>
                  <a:pt x="621605" y="524408"/>
                </a:lnTo>
                <a:lnTo>
                  <a:pt x="0" y="5244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D"/>
          </a:p>
        </p:txBody>
      </p:sp>
      <p:sp>
        <p:nvSpPr>
          <p:cNvPr id="17" name="TextBox 17"/>
          <p:cNvSpPr txBox="1"/>
          <p:nvPr/>
        </p:nvSpPr>
        <p:spPr>
          <a:xfrm>
            <a:off x="2267608" y="2862423"/>
            <a:ext cx="6876392" cy="1680755"/>
          </a:xfrm>
          <a:prstGeom prst="rect">
            <a:avLst/>
          </a:prstGeom>
        </p:spPr>
        <p:txBody>
          <a:bodyPr lIns="0" tIns="0" rIns="0" bIns="0" rtlCol="0" anchor="t">
            <a:spAutoFit/>
          </a:bodyPr>
          <a:lstStyle/>
          <a:p>
            <a:pPr>
              <a:lnSpc>
                <a:spcPts val="12011"/>
              </a:lnSpc>
              <a:spcBef>
                <a:spcPct val="0"/>
              </a:spcBef>
            </a:pPr>
            <a:r>
              <a:rPr lang="en-US" sz="11225">
                <a:solidFill>
                  <a:srgbClr val="EEECDE"/>
                </a:solidFill>
                <a:latin typeface="Poppins Bold"/>
              </a:rPr>
              <a:t>Platinum</a:t>
            </a:r>
          </a:p>
        </p:txBody>
      </p:sp>
      <p:sp>
        <p:nvSpPr>
          <p:cNvPr id="18" name="TextBox 18"/>
          <p:cNvSpPr txBox="1"/>
          <p:nvPr/>
        </p:nvSpPr>
        <p:spPr>
          <a:xfrm>
            <a:off x="3131856" y="2236296"/>
            <a:ext cx="3252834" cy="450850"/>
          </a:xfrm>
          <a:prstGeom prst="rect">
            <a:avLst/>
          </a:prstGeom>
        </p:spPr>
        <p:txBody>
          <a:bodyPr lIns="0" tIns="0" rIns="0" bIns="0" rtlCol="0" anchor="t">
            <a:spAutoFit/>
          </a:bodyPr>
          <a:lstStyle/>
          <a:p>
            <a:pPr>
              <a:lnSpc>
                <a:spcPts val="3500"/>
              </a:lnSpc>
            </a:pPr>
            <a:r>
              <a:rPr lang="en-US" sz="2500" spc="175">
                <a:solidFill>
                  <a:srgbClr val="F2F4F5"/>
                </a:solidFill>
                <a:latin typeface="Poppins Bold"/>
              </a:rPr>
              <a:t>CHALLENGE DSC</a:t>
            </a:r>
          </a:p>
        </p:txBody>
      </p:sp>
      <p:sp>
        <p:nvSpPr>
          <p:cNvPr id="19" name="TextBox 19"/>
          <p:cNvSpPr txBox="1"/>
          <p:nvPr/>
        </p:nvSpPr>
        <p:spPr>
          <a:xfrm>
            <a:off x="2267608" y="4844468"/>
            <a:ext cx="5310351" cy="634562"/>
          </a:xfrm>
          <a:prstGeom prst="rect">
            <a:avLst/>
          </a:prstGeom>
        </p:spPr>
        <p:txBody>
          <a:bodyPr lIns="0" tIns="0" rIns="0" bIns="0" rtlCol="0" anchor="t">
            <a:spAutoFit/>
          </a:bodyPr>
          <a:lstStyle/>
          <a:p>
            <a:pPr>
              <a:lnSpc>
                <a:spcPts val="4522"/>
              </a:lnSpc>
            </a:pPr>
            <a:r>
              <a:rPr lang="en-US" sz="4226">
                <a:solidFill>
                  <a:srgbClr val="EEECDE"/>
                </a:solidFill>
                <a:latin typeface="Poppins"/>
              </a:rPr>
              <a:t>Group 1</a:t>
            </a:r>
          </a:p>
        </p:txBody>
      </p:sp>
      <p:sp>
        <p:nvSpPr>
          <p:cNvPr id="20" name="TextBox 20"/>
          <p:cNvSpPr txBox="1"/>
          <p:nvPr/>
        </p:nvSpPr>
        <p:spPr>
          <a:xfrm>
            <a:off x="2267608" y="5946264"/>
            <a:ext cx="6540232" cy="2307590"/>
          </a:xfrm>
          <a:prstGeom prst="rect">
            <a:avLst/>
          </a:prstGeom>
        </p:spPr>
        <p:txBody>
          <a:bodyPr lIns="0" tIns="0" rIns="0" bIns="0" rtlCol="0" anchor="t">
            <a:spAutoFit/>
          </a:bodyPr>
          <a:lstStyle/>
          <a:p>
            <a:pPr marL="604519" lvl="1" indent="-302260" algn="just">
              <a:lnSpc>
                <a:spcPts val="3639"/>
              </a:lnSpc>
              <a:buFont typeface="Arial"/>
              <a:buChar char="•"/>
            </a:pPr>
            <a:r>
              <a:rPr lang="en-US" sz="2799" dirty="0">
                <a:solidFill>
                  <a:srgbClr val="F2F4F5"/>
                </a:solidFill>
                <a:latin typeface="Poppins"/>
              </a:rPr>
              <a:t>Boy Oloan Pintu Batu</a:t>
            </a:r>
          </a:p>
          <a:p>
            <a:pPr marL="604519" lvl="1" indent="-302260" algn="just">
              <a:lnSpc>
                <a:spcPts val="3639"/>
              </a:lnSpc>
              <a:buFont typeface="Arial"/>
              <a:buChar char="•"/>
            </a:pPr>
            <a:r>
              <a:rPr lang="en-US" sz="2799" dirty="0" err="1">
                <a:solidFill>
                  <a:srgbClr val="F2F4F5"/>
                </a:solidFill>
                <a:latin typeface="Poppins"/>
              </a:rPr>
              <a:t>Almero</a:t>
            </a:r>
            <a:r>
              <a:rPr lang="en-US" sz="2799" dirty="0">
                <a:solidFill>
                  <a:srgbClr val="F2F4F5"/>
                </a:solidFill>
                <a:latin typeface="Poppins"/>
              </a:rPr>
              <a:t> </a:t>
            </a:r>
            <a:r>
              <a:rPr lang="en-US" sz="2799" dirty="0" err="1">
                <a:solidFill>
                  <a:srgbClr val="F2F4F5"/>
                </a:solidFill>
                <a:latin typeface="Poppins"/>
              </a:rPr>
              <a:t>Dharaka</a:t>
            </a:r>
            <a:endParaRPr lang="en-US" sz="2799" dirty="0">
              <a:solidFill>
                <a:srgbClr val="F2F4F5"/>
              </a:solidFill>
              <a:latin typeface="Poppins"/>
            </a:endParaRPr>
          </a:p>
          <a:p>
            <a:pPr marL="604519" lvl="1" indent="-302260" algn="just">
              <a:lnSpc>
                <a:spcPts val="3639"/>
              </a:lnSpc>
              <a:buFont typeface="Arial"/>
              <a:buChar char="•"/>
            </a:pPr>
            <a:r>
              <a:rPr lang="en-US" sz="2799" dirty="0">
                <a:solidFill>
                  <a:srgbClr val="F2F4F5"/>
                </a:solidFill>
                <a:latin typeface="Poppins"/>
              </a:rPr>
              <a:t>Diva </a:t>
            </a:r>
            <a:r>
              <a:rPr lang="en-US" sz="2799" dirty="0" err="1">
                <a:solidFill>
                  <a:srgbClr val="F2F4F5"/>
                </a:solidFill>
                <a:latin typeface="Poppins"/>
              </a:rPr>
              <a:t>Annisa</a:t>
            </a:r>
            <a:r>
              <a:rPr lang="en-US" sz="2799" dirty="0">
                <a:solidFill>
                  <a:srgbClr val="F2F4F5"/>
                </a:solidFill>
                <a:latin typeface="Poppins"/>
              </a:rPr>
              <a:t> </a:t>
            </a:r>
            <a:r>
              <a:rPr lang="en-US" sz="2799" dirty="0" err="1">
                <a:solidFill>
                  <a:srgbClr val="F2F4F5"/>
                </a:solidFill>
                <a:latin typeface="Poppins"/>
              </a:rPr>
              <a:t>Febecca</a:t>
            </a:r>
            <a:endParaRPr lang="en-US" sz="2799" dirty="0">
              <a:solidFill>
                <a:srgbClr val="F2F4F5"/>
              </a:solidFill>
              <a:latin typeface="Poppins"/>
            </a:endParaRPr>
          </a:p>
          <a:p>
            <a:pPr marL="604519" lvl="1" indent="-302260" algn="just">
              <a:lnSpc>
                <a:spcPts val="3639"/>
              </a:lnSpc>
              <a:buFont typeface="Arial"/>
              <a:buChar char="•"/>
            </a:pPr>
            <a:r>
              <a:rPr lang="en-US" sz="2799" dirty="0" err="1">
                <a:solidFill>
                  <a:srgbClr val="F2F4F5"/>
                </a:solidFill>
                <a:latin typeface="Poppins"/>
              </a:rPr>
              <a:t>Gigih</a:t>
            </a:r>
            <a:r>
              <a:rPr lang="en-US" sz="2799" dirty="0">
                <a:solidFill>
                  <a:srgbClr val="F2F4F5"/>
                </a:solidFill>
                <a:latin typeface="Poppins"/>
              </a:rPr>
              <a:t> </a:t>
            </a:r>
            <a:r>
              <a:rPr lang="en-US" sz="2799" dirty="0" err="1">
                <a:solidFill>
                  <a:srgbClr val="F2F4F5"/>
                </a:solidFill>
                <a:latin typeface="Poppins"/>
              </a:rPr>
              <a:t>Pambuko</a:t>
            </a:r>
            <a:endParaRPr lang="en-US" sz="2799" dirty="0">
              <a:solidFill>
                <a:srgbClr val="F2F4F5"/>
              </a:solidFill>
              <a:latin typeface="Poppins"/>
            </a:endParaRPr>
          </a:p>
          <a:p>
            <a:pPr marL="604519" lvl="1" indent="-302260" algn="just">
              <a:lnSpc>
                <a:spcPts val="3639"/>
              </a:lnSpc>
              <a:buFont typeface="Arial"/>
              <a:buChar char="•"/>
            </a:pPr>
            <a:r>
              <a:rPr lang="en-US" sz="2799" dirty="0">
                <a:solidFill>
                  <a:srgbClr val="F2F4F5"/>
                </a:solidFill>
                <a:latin typeface="Poppins"/>
              </a:rPr>
              <a:t>Muhammad Faiz </a:t>
            </a:r>
            <a:r>
              <a:rPr lang="en-US" sz="2799" dirty="0" err="1">
                <a:solidFill>
                  <a:srgbClr val="F2F4F5"/>
                </a:solidFill>
                <a:latin typeface="Poppins"/>
              </a:rPr>
              <a:t>Hamidy</a:t>
            </a:r>
            <a:r>
              <a:rPr lang="en-US" sz="2799" dirty="0">
                <a:solidFill>
                  <a:srgbClr val="F2F4F5"/>
                </a:solidFill>
                <a:latin typeface="Poppins"/>
              </a:rPr>
              <a:t> </a:t>
            </a:r>
            <a:r>
              <a:rPr lang="en-US" sz="2799" dirty="0" err="1">
                <a:solidFill>
                  <a:srgbClr val="F2F4F5"/>
                </a:solidFill>
                <a:latin typeface="Poppins"/>
              </a:rPr>
              <a:t>Siregar</a:t>
            </a:r>
            <a:endParaRPr lang="en-US" sz="2799" dirty="0">
              <a:solidFill>
                <a:srgbClr val="F2F4F5"/>
              </a:solidFill>
              <a:latin typeface="Poppins"/>
            </a:endParaRPr>
          </a:p>
        </p:txBody>
      </p:sp>
      <p:sp>
        <p:nvSpPr>
          <p:cNvPr id="21" name="TextBox 21"/>
          <p:cNvSpPr txBox="1"/>
          <p:nvPr/>
        </p:nvSpPr>
        <p:spPr>
          <a:xfrm>
            <a:off x="13871618" y="8431757"/>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1722605" y="2490800"/>
            <a:ext cx="8079327" cy="6043531"/>
          </a:xfrm>
          <a:custGeom>
            <a:avLst/>
            <a:gdLst/>
            <a:ahLst/>
            <a:cxnLst/>
            <a:rect l="l" t="t" r="r" b="b"/>
            <a:pathLst>
              <a:path w="8079327" h="6043531">
                <a:moveTo>
                  <a:pt x="0" y="0"/>
                </a:moveTo>
                <a:lnTo>
                  <a:pt x="8079328" y="0"/>
                </a:lnTo>
                <a:lnTo>
                  <a:pt x="8079328" y="6043531"/>
                </a:lnTo>
                <a:lnTo>
                  <a:pt x="0" y="6043531"/>
                </a:lnTo>
                <a:lnTo>
                  <a:pt x="0" y="0"/>
                </a:lnTo>
                <a:close/>
              </a:path>
            </a:pathLst>
          </a:custGeom>
          <a:blipFill>
            <a:blip r:embed="rId4">
              <a:alphaModFix amt="74000"/>
            </a:blip>
            <a:stretch>
              <a:fillRect l="-2234" t="-13872" r="-45922"/>
            </a:stretch>
          </a:blipFill>
        </p:spPr>
        <p:txBody>
          <a:bodyPr/>
          <a:lstStyle/>
          <a:p>
            <a:endParaRPr lang="en-ID"/>
          </a:p>
        </p:txBody>
      </p:sp>
      <p:sp>
        <p:nvSpPr>
          <p:cNvPr id="4" name="Freeform 4"/>
          <p:cNvSpPr/>
          <p:nvPr/>
        </p:nvSpPr>
        <p:spPr>
          <a:xfrm>
            <a:off x="-5578710" y="50111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5" name="AutoShape 5"/>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6" name="Freeform 6"/>
          <p:cNvSpPr/>
          <p:nvPr/>
        </p:nvSpPr>
        <p:spPr>
          <a:xfrm>
            <a:off x="12776628" y="-445080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7" name="Freeform 7"/>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8" name="Freeform 8"/>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9" name="Group 9"/>
          <p:cNvGrpSpPr/>
          <p:nvPr/>
        </p:nvGrpSpPr>
        <p:grpSpPr>
          <a:xfrm>
            <a:off x="16619806" y="8113145"/>
            <a:ext cx="3336389" cy="1183255"/>
            <a:chOff x="0" y="0"/>
            <a:chExt cx="1145914" cy="406400"/>
          </a:xfrm>
        </p:grpSpPr>
        <p:sp>
          <p:nvSpPr>
            <p:cNvPr id="10" name="Freeform 10"/>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1" name="TextBox 11"/>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871673" y="2785772"/>
            <a:ext cx="7781193" cy="5327373"/>
          </a:xfrm>
          <a:custGeom>
            <a:avLst/>
            <a:gdLst/>
            <a:ahLst/>
            <a:cxnLst/>
            <a:rect l="l" t="t" r="r" b="b"/>
            <a:pathLst>
              <a:path w="7781193" h="5327373">
                <a:moveTo>
                  <a:pt x="0" y="0"/>
                </a:moveTo>
                <a:lnTo>
                  <a:pt x="7781192" y="0"/>
                </a:lnTo>
                <a:lnTo>
                  <a:pt x="7781192" y="5327373"/>
                </a:lnTo>
                <a:lnTo>
                  <a:pt x="0" y="5327373"/>
                </a:lnTo>
                <a:lnTo>
                  <a:pt x="0" y="0"/>
                </a:lnTo>
                <a:close/>
              </a:path>
            </a:pathLst>
          </a:custGeom>
          <a:blipFill>
            <a:blip r:embed="rId6"/>
            <a:stretch>
              <a:fillRect/>
            </a:stretch>
          </a:blipFill>
        </p:spPr>
        <p:txBody>
          <a:bodyPr/>
          <a:lstStyle/>
          <a:p>
            <a:endParaRPr lang="en-ID"/>
          </a:p>
        </p:txBody>
      </p:sp>
      <p:sp>
        <p:nvSpPr>
          <p:cNvPr id="13" name="Freeform 13"/>
          <p:cNvSpPr/>
          <p:nvPr/>
        </p:nvSpPr>
        <p:spPr>
          <a:xfrm>
            <a:off x="1102356" y="2107945"/>
            <a:ext cx="1240498" cy="1240498"/>
          </a:xfrm>
          <a:custGeom>
            <a:avLst/>
            <a:gdLst/>
            <a:ahLst/>
            <a:cxnLst/>
            <a:rect l="l" t="t" r="r" b="b"/>
            <a:pathLst>
              <a:path w="1240498" h="1240498">
                <a:moveTo>
                  <a:pt x="0" y="0"/>
                </a:moveTo>
                <a:lnTo>
                  <a:pt x="1240499" y="0"/>
                </a:lnTo>
                <a:lnTo>
                  <a:pt x="1240499" y="1240498"/>
                </a:lnTo>
                <a:lnTo>
                  <a:pt x="0" y="12404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4" name="TextBox 14"/>
          <p:cNvSpPr txBox="1"/>
          <p:nvPr/>
        </p:nvSpPr>
        <p:spPr>
          <a:xfrm>
            <a:off x="13990315" y="8328388"/>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10</a:t>
            </a:r>
          </a:p>
        </p:txBody>
      </p:sp>
      <p:sp>
        <p:nvSpPr>
          <p:cNvPr id="15" name="TextBox 15"/>
          <p:cNvSpPr txBox="1"/>
          <p:nvPr/>
        </p:nvSpPr>
        <p:spPr>
          <a:xfrm>
            <a:off x="1147397" y="742950"/>
            <a:ext cx="14788008" cy="1060195"/>
          </a:xfrm>
          <a:prstGeom prst="rect">
            <a:avLst/>
          </a:prstGeom>
        </p:spPr>
        <p:txBody>
          <a:bodyPr lIns="0" tIns="0" rIns="0" bIns="0" rtlCol="0" anchor="t">
            <a:spAutoFit/>
          </a:bodyPr>
          <a:lstStyle/>
          <a:p>
            <a:pPr marL="0" lvl="0" indent="0" algn="just">
              <a:lnSpc>
                <a:spcPts val="7596"/>
              </a:lnSpc>
              <a:spcBef>
                <a:spcPct val="0"/>
              </a:spcBef>
            </a:pPr>
            <a:r>
              <a:rPr lang="en-US" sz="7099">
                <a:solidFill>
                  <a:srgbClr val="EEECDE"/>
                </a:solidFill>
                <a:latin typeface="Poppins Semi-Bold"/>
              </a:rPr>
              <a:t>Sentiment API</a:t>
            </a:r>
          </a:p>
        </p:txBody>
      </p:sp>
      <p:sp>
        <p:nvSpPr>
          <p:cNvPr id="16" name="TextBox 16"/>
          <p:cNvSpPr txBox="1"/>
          <p:nvPr/>
        </p:nvSpPr>
        <p:spPr>
          <a:xfrm>
            <a:off x="10407929" y="2572110"/>
            <a:ext cx="6851371" cy="5707071"/>
          </a:xfrm>
          <a:prstGeom prst="rect">
            <a:avLst/>
          </a:prstGeom>
        </p:spPr>
        <p:txBody>
          <a:bodyPr lIns="0" tIns="0" rIns="0" bIns="0" rtlCol="0" anchor="t">
            <a:spAutoFit/>
          </a:bodyPr>
          <a:lstStyle/>
          <a:p>
            <a:pPr algn="just">
              <a:lnSpc>
                <a:spcPts val="3782"/>
              </a:lnSpc>
            </a:pPr>
            <a:r>
              <a:rPr lang="en-US" sz="2909">
                <a:solidFill>
                  <a:srgbClr val="FFFFFF"/>
                </a:solidFill>
                <a:latin typeface="Poppins"/>
              </a:rPr>
              <a:t>Pada sentiment API terdapat dua fitur, yaitu sentiment &amp; sentiment upload.</a:t>
            </a:r>
          </a:p>
          <a:p>
            <a:pPr algn="just">
              <a:lnSpc>
                <a:spcPts val="3782"/>
              </a:lnSpc>
            </a:pPr>
            <a:endParaRPr lang="en-US" sz="2909">
              <a:solidFill>
                <a:srgbClr val="FFFFFF"/>
              </a:solidFill>
              <a:latin typeface="Poppins"/>
            </a:endParaRPr>
          </a:p>
          <a:p>
            <a:pPr algn="just">
              <a:lnSpc>
                <a:spcPts val="3782"/>
              </a:lnSpc>
            </a:pPr>
            <a:r>
              <a:rPr lang="en-US" sz="2909">
                <a:solidFill>
                  <a:srgbClr val="FFFFFF"/>
                </a:solidFill>
                <a:latin typeface="Poppins"/>
              </a:rPr>
              <a:t>GET berfungsi untuk mendapatkan hasil sentimen dari kalimat yang diketikkan melalui API.</a:t>
            </a:r>
          </a:p>
          <a:p>
            <a:pPr algn="just">
              <a:lnSpc>
                <a:spcPts val="3782"/>
              </a:lnSpc>
            </a:pPr>
            <a:endParaRPr lang="en-US" sz="2909">
              <a:solidFill>
                <a:srgbClr val="FFFFFF"/>
              </a:solidFill>
              <a:latin typeface="Poppins"/>
            </a:endParaRPr>
          </a:p>
          <a:p>
            <a:pPr algn="just">
              <a:lnSpc>
                <a:spcPts val="3782"/>
              </a:lnSpc>
              <a:spcBef>
                <a:spcPct val="0"/>
              </a:spcBef>
            </a:pPr>
            <a:r>
              <a:rPr lang="en-US" sz="2909">
                <a:solidFill>
                  <a:srgbClr val="FFFFFF"/>
                </a:solidFill>
                <a:latin typeface="Poppins"/>
              </a:rPr>
              <a:t>sendangkan POST berfungsi untuk mendapatkan hasil sentimen dari banyak kalimat secara langsung melalui proses upload.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1722605" y="2490800"/>
            <a:ext cx="8079327" cy="6043531"/>
          </a:xfrm>
          <a:custGeom>
            <a:avLst/>
            <a:gdLst/>
            <a:ahLst/>
            <a:cxnLst/>
            <a:rect l="l" t="t" r="r" b="b"/>
            <a:pathLst>
              <a:path w="8079327" h="6043531">
                <a:moveTo>
                  <a:pt x="0" y="0"/>
                </a:moveTo>
                <a:lnTo>
                  <a:pt x="8079328" y="0"/>
                </a:lnTo>
                <a:lnTo>
                  <a:pt x="8079328" y="6043531"/>
                </a:lnTo>
                <a:lnTo>
                  <a:pt x="0" y="6043531"/>
                </a:lnTo>
                <a:lnTo>
                  <a:pt x="0" y="0"/>
                </a:lnTo>
                <a:close/>
              </a:path>
            </a:pathLst>
          </a:custGeom>
          <a:blipFill>
            <a:blip r:embed="rId4">
              <a:alphaModFix amt="74000"/>
            </a:blip>
            <a:stretch>
              <a:fillRect l="-2234" t="-13872" r="-45922"/>
            </a:stretch>
          </a:blipFill>
        </p:spPr>
        <p:txBody>
          <a:bodyPr/>
          <a:lstStyle/>
          <a:p>
            <a:endParaRPr lang="en-ID"/>
          </a:p>
        </p:txBody>
      </p:sp>
      <p:sp>
        <p:nvSpPr>
          <p:cNvPr id="4" name="Freeform 4"/>
          <p:cNvSpPr/>
          <p:nvPr/>
        </p:nvSpPr>
        <p:spPr>
          <a:xfrm>
            <a:off x="-5578710" y="50111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5" name="AutoShape 5"/>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6" name="Freeform 6"/>
          <p:cNvSpPr/>
          <p:nvPr/>
        </p:nvSpPr>
        <p:spPr>
          <a:xfrm>
            <a:off x="12776628" y="-445080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7" name="Freeform 7"/>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8" name="Freeform 8"/>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9" name="Group 9"/>
          <p:cNvGrpSpPr/>
          <p:nvPr/>
        </p:nvGrpSpPr>
        <p:grpSpPr>
          <a:xfrm>
            <a:off x="16619806" y="8113145"/>
            <a:ext cx="3336389" cy="1183255"/>
            <a:chOff x="0" y="0"/>
            <a:chExt cx="1145914" cy="406400"/>
          </a:xfrm>
        </p:grpSpPr>
        <p:sp>
          <p:nvSpPr>
            <p:cNvPr id="10" name="Freeform 10"/>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1" name="TextBox 11"/>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102356" y="2107945"/>
            <a:ext cx="1240498" cy="1240498"/>
          </a:xfrm>
          <a:custGeom>
            <a:avLst/>
            <a:gdLst/>
            <a:ahLst/>
            <a:cxnLst/>
            <a:rect l="l" t="t" r="r" b="b"/>
            <a:pathLst>
              <a:path w="1240498" h="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3" name="Freeform 13"/>
          <p:cNvSpPr/>
          <p:nvPr/>
        </p:nvSpPr>
        <p:spPr>
          <a:xfrm>
            <a:off x="2423999" y="2799275"/>
            <a:ext cx="6720001" cy="5313870"/>
          </a:xfrm>
          <a:custGeom>
            <a:avLst/>
            <a:gdLst/>
            <a:ahLst/>
            <a:cxnLst/>
            <a:rect l="l" t="t" r="r" b="b"/>
            <a:pathLst>
              <a:path w="6720001" h="5313870">
                <a:moveTo>
                  <a:pt x="0" y="0"/>
                </a:moveTo>
                <a:lnTo>
                  <a:pt x="6720001" y="0"/>
                </a:lnTo>
                <a:lnTo>
                  <a:pt x="6720001" y="5313870"/>
                </a:lnTo>
                <a:lnTo>
                  <a:pt x="0" y="5313870"/>
                </a:lnTo>
                <a:lnTo>
                  <a:pt x="0" y="0"/>
                </a:lnTo>
                <a:close/>
              </a:path>
            </a:pathLst>
          </a:custGeom>
          <a:blipFill>
            <a:blip r:embed="rId8"/>
            <a:stretch>
              <a:fillRect/>
            </a:stretch>
          </a:blipFill>
        </p:spPr>
        <p:txBody>
          <a:bodyPr/>
          <a:lstStyle/>
          <a:p>
            <a:endParaRPr lang="en-ID"/>
          </a:p>
        </p:txBody>
      </p:sp>
      <p:sp>
        <p:nvSpPr>
          <p:cNvPr id="14" name="TextBox 14"/>
          <p:cNvSpPr txBox="1"/>
          <p:nvPr/>
        </p:nvSpPr>
        <p:spPr>
          <a:xfrm>
            <a:off x="13990315" y="8328388"/>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11</a:t>
            </a:r>
          </a:p>
        </p:txBody>
      </p:sp>
      <p:sp>
        <p:nvSpPr>
          <p:cNvPr id="15" name="TextBox 15"/>
          <p:cNvSpPr txBox="1"/>
          <p:nvPr/>
        </p:nvSpPr>
        <p:spPr>
          <a:xfrm>
            <a:off x="1147397" y="742950"/>
            <a:ext cx="14788008" cy="1060195"/>
          </a:xfrm>
          <a:prstGeom prst="rect">
            <a:avLst/>
          </a:prstGeom>
        </p:spPr>
        <p:txBody>
          <a:bodyPr lIns="0" tIns="0" rIns="0" bIns="0" rtlCol="0" anchor="t">
            <a:spAutoFit/>
          </a:bodyPr>
          <a:lstStyle/>
          <a:p>
            <a:pPr marL="0" lvl="0" indent="0" algn="just">
              <a:lnSpc>
                <a:spcPts val="7596"/>
              </a:lnSpc>
              <a:spcBef>
                <a:spcPct val="0"/>
              </a:spcBef>
            </a:pPr>
            <a:r>
              <a:rPr lang="en-US" sz="7099">
                <a:solidFill>
                  <a:srgbClr val="EEECDE"/>
                </a:solidFill>
                <a:latin typeface="Poppins Semi-Bold"/>
              </a:rPr>
              <a:t>Sentiment API</a:t>
            </a:r>
          </a:p>
        </p:txBody>
      </p:sp>
      <p:sp>
        <p:nvSpPr>
          <p:cNvPr id="16" name="TextBox 16"/>
          <p:cNvSpPr txBox="1"/>
          <p:nvPr/>
        </p:nvSpPr>
        <p:spPr>
          <a:xfrm>
            <a:off x="10407929" y="4229683"/>
            <a:ext cx="6851371" cy="2391926"/>
          </a:xfrm>
          <a:prstGeom prst="rect">
            <a:avLst/>
          </a:prstGeom>
        </p:spPr>
        <p:txBody>
          <a:bodyPr lIns="0" tIns="0" rIns="0" bIns="0" rtlCol="0" anchor="t">
            <a:spAutoFit/>
          </a:bodyPr>
          <a:lstStyle/>
          <a:p>
            <a:pPr algn="just">
              <a:lnSpc>
                <a:spcPts val="3782"/>
              </a:lnSpc>
              <a:spcBef>
                <a:spcPct val="0"/>
              </a:spcBef>
            </a:pPr>
            <a:r>
              <a:rPr lang="en-US" sz="2909">
                <a:solidFill>
                  <a:srgbClr val="FFFFFF"/>
                </a:solidFill>
                <a:latin typeface="Poppins"/>
              </a:rPr>
              <a:t>Penggunaan Sentiment API sama seperti fitur Cleansing API, berbeda di bagian output, yaitu menghasilkan sentimen </a:t>
            </a:r>
            <a:r>
              <a:rPr lang="en-US" sz="2909">
                <a:solidFill>
                  <a:srgbClr val="FFFFFF"/>
                </a:solidFill>
                <a:latin typeface="Poppins Bold"/>
              </a:rPr>
              <a:t>positive</a:t>
            </a:r>
            <a:r>
              <a:rPr lang="en-US" sz="2909">
                <a:solidFill>
                  <a:srgbClr val="FFFFFF"/>
                </a:solidFill>
                <a:latin typeface="Poppins"/>
              </a:rPr>
              <a:t> maupun </a:t>
            </a:r>
            <a:r>
              <a:rPr lang="en-US" sz="2909">
                <a:solidFill>
                  <a:srgbClr val="FFFFFF"/>
                </a:solidFill>
                <a:latin typeface="Poppins Bold"/>
              </a:rPr>
              <a:t>negative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1722605" y="2490800"/>
            <a:ext cx="8079327" cy="6043531"/>
          </a:xfrm>
          <a:custGeom>
            <a:avLst/>
            <a:gdLst/>
            <a:ahLst/>
            <a:cxnLst/>
            <a:rect l="l" t="t" r="r" b="b"/>
            <a:pathLst>
              <a:path w="8079327" h="6043531">
                <a:moveTo>
                  <a:pt x="0" y="0"/>
                </a:moveTo>
                <a:lnTo>
                  <a:pt x="8079328" y="0"/>
                </a:lnTo>
                <a:lnTo>
                  <a:pt x="8079328" y="6043531"/>
                </a:lnTo>
                <a:lnTo>
                  <a:pt x="0" y="6043531"/>
                </a:lnTo>
                <a:lnTo>
                  <a:pt x="0" y="0"/>
                </a:lnTo>
                <a:close/>
              </a:path>
            </a:pathLst>
          </a:custGeom>
          <a:blipFill>
            <a:blip r:embed="rId4">
              <a:alphaModFix amt="74000"/>
            </a:blip>
            <a:stretch>
              <a:fillRect l="-2234" t="-13872" r="-45922"/>
            </a:stretch>
          </a:blipFill>
        </p:spPr>
        <p:txBody>
          <a:bodyPr/>
          <a:lstStyle/>
          <a:p>
            <a:endParaRPr lang="en-ID"/>
          </a:p>
        </p:txBody>
      </p:sp>
      <p:sp>
        <p:nvSpPr>
          <p:cNvPr id="4" name="Freeform 4"/>
          <p:cNvSpPr/>
          <p:nvPr/>
        </p:nvSpPr>
        <p:spPr>
          <a:xfrm>
            <a:off x="-5578710" y="50111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5" name="AutoShape 5"/>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6" name="Freeform 6"/>
          <p:cNvSpPr/>
          <p:nvPr/>
        </p:nvSpPr>
        <p:spPr>
          <a:xfrm>
            <a:off x="12776628" y="-445080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7" name="Freeform 7"/>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8" name="Freeform 8"/>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9" name="Group 9"/>
          <p:cNvGrpSpPr/>
          <p:nvPr/>
        </p:nvGrpSpPr>
        <p:grpSpPr>
          <a:xfrm>
            <a:off x="16619806" y="8113145"/>
            <a:ext cx="3336389" cy="1183255"/>
            <a:chOff x="0" y="0"/>
            <a:chExt cx="1145914" cy="406400"/>
          </a:xfrm>
        </p:grpSpPr>
        <p:sp>
          <p:nvSpPr>
            <p:cNvPr id="10" name="Freeform 10"/>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1" name="TextBox 11"/>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102356" y="2107945"/>
            <a:ext cx="1240498" cy="1240498"/>
          </a:xfrm>
          <a:custGeom>
            <a:avLst/>
            <a:gdLst/>
            <a:ahLst/>
            <a:cxnLst/>
            <a:rect l="l" t="t" r="r" b="b"/>
            <a:pathLst>
              <a:path w="1240498" h="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3" name="Freeform 13"/>
          <p:cNvSpPr/>
          <p:nvPr/>
        </p:nvSpPr>
        <p:spPr>
          <a:xfrm>
            <a:off x="1797416" y="3031110"/>
            <a:ext cx="7929707" cy="4836696"/>
          </a:xfrm>
          <a:custGeom>
            <a:avLst/>
            <a:gdLst/>
            <a:ahLst/>
            <a:cxnLst/>
            <a:rect l="l" t="t" r="r" b="b"/>
            <a:pathLst>
              <a:path w="7929707" h="4836696">
                <a:moveTo>
                  <a:pt x="0" y="0"/>
                </a:moveTo>
                <a:lnTo>
                  <a:pt x="7929706" y="0"/>
                </a:lnTo>
                <a:lnTo>
                  <a:pt x="7929706" y="4836696"/>
                </a:lnTo>
                <a:lnTo>
                  <a:pt x="0" y="4836696"/>
                </a:lnTo>
                <a:lnTo>
                  <a:pt x="0" y="0"/>
                </a:lnTo>
                <a:close/>
              </a:path>
            </a:pathLst>
          </a:custGeom>
          <a:blipFill>
            <a:blip r:embed="rId8"/>
            <a:stretch>
              <a:fillRect r="-16201" b="-1164"/>
            </a:stretch>
          </a:blipFill>
        </p:spPr>
        <p:txBody>
          <a:bodyPr/>
          <a:lstStyle/>
          <a:p>
            <a:endParaRPr lang="en-ID"/>
          </a:p>
        </p:txBody>
      </p:sp>
      <p:sp>
        <p:nvSpPr>
          <p:cNvPr id="14" name="TextBox 14"/>
          <p:cNvSpPr txBox="1"/>
          <p:nvPr/>
        </p:nvSpPr>
        <p:spPr>
          <a:xfrm>
            <a:off x="13990315" y="8328388"/>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12</a:t>
            </a:r>
          </a:p>
        </p:txBody>
      </p:sp>
      <p:sp>
        <p:nvSpPr>
          <p:cNvPr id="15" name="TextBox 15"/>
          <p:cNvSpPr txBox="1"/>
          <p:nvPr/>
        </p:nvSpPr>
        <p:spPr>
          <a:xfrm>
            <a:off x="1147397" y="742950"/>
            <a:ext cx="14788008" cy="1060195"/>
          </a:xfrm>
          <a:prstGeom prst="rect">
            <a:avLst/>
          </a:prstGeom>
        </p:spPr>
        <p:txBody>
          <a:bodyPr lIns="0" tIns="0" rIns="0" bIns="0" rtlCol="0" anchor="t">
            <a:spAutoFit/>
          </a:bodyPr>
          <a:lstStyle/>
          <a:p>
            <a:pPr marL="0" lvl="0" indent="0" algn="just">
              <a:lnSpc>
                <a:spcPts val="7596"/>
              </a:lnSpc>
              <a:spcBef>
                <a:spcPct val="0"/>
              </a:spcBef>
            </a:pPr>
            <a:r>
              <a:rPr lang="en-US" sz="7099">
                <a:solidFill>
                  <a:srgbClr val="EEECDE"/>
                </a:solidFill>
                <a:latin typeface="Poppins Semi-Bold"/>
              </a:rPr>
              <a:t>Sentiment API</a:t>
            </a:r>
          </a:p>
        </p:txBody>
      </p:sp>
      <p:sp>
        <p:nvSpPr>
          <p:cNvPr id="16" name="TextBox 16"/>
          <p:cNvSpPr txBox="1"/>
          <p:nvPr/>
        </p:nvSpPr>
        <p:spPr>
          <a:xfrm>
            <a:off x="10407929" y="3277183"/>
            <a:ext cx="6851371" cy="4296926"/>
          </a:xfrm>
          <a:prstGeom prst="rect">
            <a:avLst/>
          </a:prstGeom>
        </p:spPr>
        <p:txBody>
          <a:bodyPr lIns="0" tIns="0" rIns="0" bIns="0" rtlCol="0" anchor="t">
            <a:spAutoFit/>
          </a:bodyPr>
          <a:lstStyle/>
          <a:p>
            <a:pPr algn="just">
              <a:lnSpc>
                <a:spcPts val="3782"/>
              </a:lnSpc>
            </a:pPr>
            <a:r>
              <a:rPr lang="en-US" sz="2909">
                <a:solidFill>
                  <a:srgbClr val="FFFFFF"/>
                </a:solidFill>
                <a:latin typeface="Poppins"/>
              </a:rPr>
              <a:t>Pada Sentiment API terdapat fitur untuk memilih model yang akan digunakan, pilihan modelnya antara lain:</a:t>
            </a:r>
          </a:p>
          <a:p>
            <a:pPr marL="628138" lvl="1" indent="-314069" algn="just">
              <a:lnSpc>
                <a:spcPts val="3782"/>
              </a:lnSpc>
              <a:buFont typeface="Arial"/>
              <a:buChar char="•"/>
            </a:pPr>
            <a:r>
              <a:rPr lang="en-US" sz="2909">
                <a:solidFill>
                  <a:srgbClr val="FFFFFF"/>
                </a:solidFill>
                <a:latin typeface="Poppins"/>
              </a:rPr>
              <a:t>Huggingface(source ayamerushia)</a:t>
            </a:r>
          </a:p>
          <a:p>
            <a:pPr marL="628138" lvl="1" indent="-314069" algn="just">
              <a:lnSpc>
                <a:spcPts val="3782"/>
              </a:lnSpc>
              <a:buFont typeface="Arial"/>
              <a:buChar char="•"/>
            </a:pPr>
            <a:r>
              <a:rPr lang="en-US" sz="2909">
                <a:solidFill>
                  <a:srgbClr val="FFFFFF"/>
                </a:solidFill>
                <a:latin typeface="Poppins"/>
              </a:rPr>
              <a:t>NN</a:t>
            </a:r>
          </a:p>
          <a:p>
            <a:pPr marL="628138" lvl="1" indent="-314069" algn="just">
              <a:lnSpc>
                <a:spcPts val="3782"/>
              </a:lnSpc>
              <a:buFont typeface="Arial"/>
              <a:buChar char="•"/>
            </a:pPr>
            <a:r>
              <a:rPr lang="en-US" sz="2909">
                <a:solidFill>
                  <a:srgbClr val="FFFFFF"/>
                </a:solidFill>
                <a:latin typeface="Poppins"/>
              </a:rPr>
              <a:t>RNN</a:t>
            </a:r>
          </a:p>
          <a:p>
            <a:pPr marL="628138" lvl="1" indent="-314069" algn="just">
              <a:lnSpc>
                <a:spcPts val="3782"/>
              </a:lnSpc>
              <a:spcBef>
                <a:spcPct val="0"/>
              </a:spcBef>
              <a:buFont typeface="Arial"/>
              <a:buChar char="•"/>
            </a:pPr>
            <a:r>
              <a:rPr lang="en-US" sz="2909">
                <a:solidFill>
                  <a:srgbClr val="FFFFFF"/>
                </a:solidFill>
                <a:latin typeface="Poppins"/>
              </a:rPr>
              <a:t>LSTM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1722605" y="2490800"/>
            <a:ext cx="8079327" cy="6043531"/>
          </a:xfrm>
          <a:custGeom>
            <a:avLst/>
            <a:gdLst/>
            <a:ahLst/>
            <a:cxnLst/>
            <a:rect l="l" t="t" r="r" b="b"/>
            <a:pathLst>
              <a:path w="8079327" h="6043531">
                <a:moveTo>
                  <a:pt x="0" y="0"/>
                </a:moveTo>
                <a:lnTo>
                  <a:pt x="8079328" y="0"/>
                </a:lnTo>
                <a:lnTo>
                  <a:pt x="8079328" y="6043531"/>
                </a:lnTo>
                <a:lnTo>
                  <a:pt x="0" y="6043531"/>
                </a:lnTo>
                <a:lnTo>
                  <a:pt x="0" y="0"/>
                </a:lnTo>
                <a:close/>
              </a:path>
            </a:pathLst>
          </a:custGeom>
          <a:blipFill>
            <a:blip r:embed="rId4">
              <a:alphaModFix amt="74000"/>
            </a:blip>
            <a:stretch>
              <a:fillRect l="-2234" t="-13872" r="-45922"/>
            </a:stretch>
          </a:blipFill>
        </p:spPr>
        <p:txBody>
          <a:bodyPr/>
          <a:lstStyle/>
          <a:p>
            <a:endParaRPr lang="en-ID"/>
          </a:p>
        </p:txBody>
      </p:sp>
      <p:sp>
        <p:nvSpPr>
          <p:cNvPr id="4" name="Freeform 4"/>
          <p:cNvSpPr/>
          <p:nvPr/>
        </p:nvSpPr>
        <p:spPr>
          <a:xfrm>
            <a:off x="-5578710" y="50111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5" name="AutoShape 5"/>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6" name="Freeform 6"/>
          <p:cNvSpPr/>
          <p:nvPr/>
        </p:nvSpPr>
        <p:spPr>
          <a:xfrm>
            <a:off x="12757578" y="-445080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7" name="Freeform 7"/>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8" name="Freeform 8"/>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9" name="Group 9"/>
          <p:cNvGrpSpPr/>
          <p:nvPr/>
        </p:nvGrpSpPr>
        <p:grpSpPr>
          <a:xfrm>
            <a:off x="16619806" y="8113145"/>
            <a:ext cx="3336389" cy="1183255"/>
            <a:chOff x="0" y="0"/>
            <a:chExt cx="1145914" cy="406400"/>
          </a:xfrm>
        </p:grpSpPr>
        <p:sp>
          <p:nvSpPr>
            <p:cNvPr id="10" name="Freeform 10"/>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1" name="TextBox 11"/>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102356" y="2107945"/>
            <a:ext cx="1240498" cy="1240498"/>
          </a:xfrm>
          <a:custGeom>
            <a:avLst/>
            <a:gdLst/>
            <a:ahLst/>
            <a:cxnLst/>
            <a:rect l="l" t="t" r="r" b="b"/>
            <a:pathLst>
              <a:path w="1240498" h="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3" name="TextBox 13"/>
          <p:cNvSpPr txBox="1"/>
          <p:nvPr/>
        </p:nvSpPr>
        <p:spPr>
          <a:xfrm>
            <a:off x="13990315" y="8328388"/>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13</a:t>
            </a:r>
          </a:p>
        </p:txBody>
      </p:sp>
      <p:sp>
        <p:nvSpPr>
          <p:cNvPr id="14" name="TextBox 14"/>
          <p:cNvSpPr txBox="1"/>
          <p:nvPr/>
        </p:nvSpPr>
        <p:spPr>
          <a:xfrm>
            <a:off x="2298644" y="859105"/>
            <a:ext cx="15310458" cy="1060195"/>
          </a:xfrm>
          <a:prstGeom prst="rect">
            <a:avLst/>
          </a:prstGeom>
        </p:spPr>
        <p:txBody>
          <a:bodyPr lIns="0" tIns="0" rIns="0" bIns="0" rtlCol="0" anchor="t">
            <a:spAutoFit/>
          </a:bodyPr>
          <a:lstStyle/>
          <a:p>
            <a:pPr marL="0" lvl="0" indent="0" algn="just">
              <a:lnSpc>
                <a:spcPts val="7596"/>
              </a:lnSpc>
              <a:spcBef>
                <a:spcPct val="0"/>
              </a:spcBef>
            </a:pPr>
            <a:r>
              <a:rPr lang="en-US" sz="7099">
                <a:solidFill>
                  <a:srgbClr val="EEECDE"/>
                </a:solidFill>
                <a:latin typeface="Poppins Semi-Bold"/>
              </a:rPr>
              <a:t>Sumber Data (Setelah Clansing)</a:t>
            </a:r>
          </a:p>
        </p:txBody>
      </p:sp>
      <p:sp>
        <p:nvSpPr>
          <p:cNvPr id="15" name="TextBox 15"/>
          <p:cNvSpPr txBox="1"/>
          <p:nvPr/>
        </p:nvSpPr>
        <p:spPr>
          <a:xfrm>
            <a:off x="10215097" y="4355824"/>
            <a:ext cx="6598798" cy="1850363"/>
          </a:xfrm>
          <a:prstGeom prst="rect">
            <a:avLst/>
          </a:prstGeom>
        </p:spPr>
        <p:txBody>
          <a:bodyPr lIns="0" tIns="0" rIns="0" bIns="0" rtlCol="0" anchor="t">
            <a:spAutoFit/>
          </a:bodyPr>
          <a:lstStyle/>
          <a:p>
            <a:pPr algn="just">
              <a:lnSpc>
                <a:spcPts val="3642"/>
              </a:lnSpc>
            </a:pPr>
            <a:r>
              <a:rPr lang="en-US" sz="2802">
                <a:solidFill>
                  <a:srgbClr val="FFFFFF"/>
                </a:solidFill>
                <a:latin typeface="Poppins"/>
              </a:rPr>
              <a:t>Setelah dilakukan</a:t>
            </a:r>
            <a:r>
              <a:rPr lang="en-US" sz="2802">
                <a:solidFill>
                  <a:srgbClr val="FFFFFF"/>
                </a:solidFill>
                <a:latin typeface="Poppins Italics"/>
              </a:rPr>
              <a:t> cleansing</a:t>
            </a:r>
            <a:r>
              <a:rPr lang="en-US" sz="2802">
                <a:solidFill>
                  <a:srgbClr val="FFFFFF"/>
                </a:solidFill>
                <a:latin typeface="Poppins"/>
              </a:rPr>
              <a:t> data yang digunakan menjadi sebanyak </a:t>
            </a:r>
            <a:r>
              <a:rPr lang="en-US" sz="2802">
                <a:solidFill>
                  <a:srgbClr val="FFFFFF"/>
                </a:solidFill>
                <a:latin typeface="Poppins Bold"/>
              </a:rPr>
              <a:t>11.393 baris</a:t>
            </a:r>
            <a:r>
              <a:rPr lang="en-US" sz="2802">
                <a:solidFill>
                  <a:srgbClr val="FFFFFF"/>
                </a:solidFill>
                <a:latin typeface="Poppins"/>
              </a:rPr>
              <a:t> dan memiliki </a:t>
            </a:r>
            <a:r>
              <a:rPr lang="en-US" sz="2802">
                <a:solidFill>
                  <a:srgbClr val="FFFFFF"/>
                </a:solidFill>
                <a:latin typeface="Poppins Bold"/>
              </a:rPr>
              <a:t>2 label</a:t>
            </a:r>
            <a:r>
              <a:rPr lang="en-US" sz="2802">
                <a:solidFill>
                  <a:srgbClr val="FFFFFF"/>
                </a:solidFill>
                <a:latin typeface="Poppins"/>
              </a:rPr>
              <a:t>, yaitu </a:t>
            </a:r>
            <a:r>
              <a:rPr lang="en-US" sz="2802">
                <a:solidFill>
                  <a:srgbClr val="FFFFFF"/>
                </a:solidFill>
                <a:latin typeface="Poppins Bold"/>
              </a:rPr>
              <a:t>Positive</a:t>
            </a:r>
            <a:r>
              <a:rPr lang="en-US" sz="2802">
                <a:solidFill>
                  <a:srgbClr val="FFFFFF"/>
                </a:solidFill>
                <a:latin typeface="Poppins"/>
              </a:rPr>
              <a:t> dan</a:t>
            </a:r>
            <a:r>
              <a:rPr lang="en-US" sz="2802">
                <a:solidFill>
                  <a:srgbClr val="FFFFFF"/>
                </a:solidFill>
                <a:latin typeface="Poppins Bold"/>
              </a:rPr>
              <a:t> Negative</a:t>
            </a:r>
            <a:r>
              <a:rPr lang="en-US" sz="2802">
                <a:solidFill>
                  <a:srgbClr val="FFFFFF"/>
                </a:solidFill>
                <a:latin typeface="Poppins"/>
              </a:rPr>
              <a:t>. </a:t>
            </a:r>
          </a:p>
        </p:txBody>
      </p:sp>
      <p:grpSp>
        <p:nvGrpSpPr>
          <p:cNvPr id="16" name="Group 16"/>
          <p:cNvGrpSpPr/>
          <p:nvPr/>
        </p:nvGrpSpPr>
        <p:grpSpPr>
          <a:xfrm>
            <a:off x="2298644" y="3149915"/>
            <a:ext cx="6754961" cy="4943429"/>
            <a:chOff x="0" y="0"/>
            <a:chExt cx="9006614" cy="6591239"/>
          </a:xfrm>
        </p:grpSpPr>
        <p:sp>
          <p:nvSpPr>
            <p:cNvPr id="17" name="TextBox 17"/>
            <p:cNvSpPr txBox="1"/>
            <p:nvPr/>
          </p:nvSpPr>
          <p:spPr>
            <a:xfrm>
              <a:off x="8002417" y="4635482"/>
              <a:ext cx="1004198" cy="692581"/>
            </a:xfrm>
            <a:prstGeom prst="rect">
              <a:avLst/>
            </a:prstGeom>
          </p:spPr>
          <p:txBody>
            <a:bodyPr lIns="0" tIns="0" rIns="0" bIns="0" rtlCol="0" anchor="t">
              <a:spAutoFit/>
            </a:bodyPr>
            <a:lstStyle/>
            <a:p>
              <a:pPr algn="ctr">
                <a:lnSpc>
                  <a:spcPts val="2152"/>
                </a:lnSpc>
              </a:pPr>
              <a:r>
                <a:rPr lang="en-US" sz="1537">
                  <a:solidFill>
                    <a:srgbClr val="FFFFFF"/>
                  </a:solidFill>
                  <a:latin typeface="Canva Sans"/>
                </a:rPr>
                <a:t>Positive</a:t>
              </a:r>
            </a:p>
            <a:p>
              <a:pPr algn="ctr">
                <a:lnSpc>
                  <a:spcPts val="2152"/>
                </a:lnSpc>
              </a:pPr>
              <a:r>
                <a:rPr lang="en-US" sz="1537">
                  <a:solidFill>
                    <a:srgbClr val="FFFFFF"/>
                  </a:solidFill>
                  <a:latin typeface="Canva Sans"/>
                </a:rPr>
                <a:t>64.6%</a:t>
              </a:r>
            </a:p>
          </p:txBody>
        </p:sp>
        <p:sp>
          <p:nvSpPr>
            <p:cNvPr id="18" name="TextBox 18"/>
            <p:cNvSpPr txBox="1"/>
            <p:nvPr/>
          </p:nvSpPr>
          <p:spPr>
            <a:xfrm>
              <a:off x="0" y="1234600"/>
              <a:ext cx="1111000" cy="692581"/>
            </a:xfrm>
            <a:prstGeom prst="rect">
              <a:avLst/>
            </a:prstGeom>
          </p:spPr>
          <p:txBody>
            <a:bodyPr lIns="0" tIns="0" rIns="0" bIns="0" rtlCol="0" anchor="t">
              <a:spAutoFit/>
            </a:bodyPr>
            <a:lstStyle/>
            <a:p>
              <a:pPr algn="ctr">
                <a:lnSpc>
                  <a:spcPts val="2152"/>
                </a:lnSpc>
              </a:pPr>
              <a:r>
                <a:rPr lang="en-US" sz="1537">
                  <a:solidFill>
                    <a:srgbClr val="FFFFFF"/>
                  </a:solidFill>
                  <a:latin typeface="Canva Sans"/>
                </a:rPr>
                <a:t>Negative</a:t>
              </a:r>
            </a:p>
            <a:p>
              <a:pPr algn="ctr">
                <a:lnSpc>
                  <a:spcPts val="2152"/>
                </a:lnSpc>
              </a:pPr>
              <a:r>
                <a:rPr lang="en-US" sz="1537">
                  <a:solidFill>
                    <a:srgbClr val="FFFFFF"/>
                  </a:solidFill>
                  <a:latin typeface="Canva Sans"/>
                </a:rPr>
                <a:t>35.4%</a:t>
              </a:r>
            </a:p>
          </p:txBody>
        </p:sp>
        <p:grpSp>
          <p:nvGrpSpPr>
            <p:cNvPr id="19" name="Group 19"/>
            <p:cNvGrpSpPr>
              <a:grpSpLocks noChangeAspect="1"/>
            </p:cNvGrpSpPr>
            <p:nvPr/>
          </p:nvGrpSpPr>
          <p:grpSpPr>
            <a:xfrm>
              <a:off x="1261089" y="0"/>
              <a:ext cx="6591239" cy="6591239"/>
              <a:chOff x="0" y="0"/>
              <a:chExt cx="2540000" cy="2540000"/>
            </a:xfrm>
          </p:grpSpPr>
          <p:sp>
            <p:nvSpPr>
              <p:cNvPr id="20" name="Freeform 20"/>
              <p:cNvSpPr/>
              <p:nvPr/>
            </p:nvSpPr>
            <p:spPr>
              <a:xfrm>
                <a:off x="224654" y="0"/>
                <a:ext cx="2410374" cy="2674924"/>
              </a:xfrm>
              <a:custGeom>
                <a:avLst/>
                <a:gdLst/>
                <a:ahLst/>
                <a:cxnLst/>
                <a:rect l="l" t="t" r="r" b="b"/>
                <a:pathLst>
                  <a:path w="2410374" h="2674924">
                    <a:moveTo>
                      <a:pt x="1045346" y="0"/>
                    </a:moveTo>
                    <a:lnTo>
                      <a:pt x="1045346" y="0"/>
                    </a:lnTo>
                    <a:cubicBezTo>
                      <a:pt x="1648862" y="0"/>
                      <a:pt x="2169023" y="424730"/>
                      <a:pt x="2289699" y="1016057"/>
                    </a:cubicBezTo>
                    <a:cubicBezTo>
                      <a:pt x="2410374" y="1607385"/>
                      <a:pt x="2098231" y="2201968"/>
                      <a:pt x="1542975" y="2438446"/>
                    </a:cubicBezTo>
                    <a:cubicBezTo>
                      <a:pt x="987718" y="2674924"/>
                      <a:pt x="342728" y="2487974"/>
                      <a:pt x="0" y="1991215"/>
                    </a:cubicBezTo>
                    <a:lnTo>
                      <a:pt x="1045346" y="1270000"/>
                    </a:lnTo>
                    <a:close/>
                  </a:path>
                </a:pathLst>
              </a:custGeom>
              <a:solidFill>
                <a:srgbClr val="7ED957"/>
              </a:solidFill>
            </p:spPr>
            <p:txBody>
              <a:bodyPr/>
              <a:lstStyle/>
              <a:p>
                <a:endParaRPr lang="en-ID"/>
              </a:p>
            </p:txBody>
          </p:sp>
          <p:sp>
            <p:nvSpPr>
              <p:cNvPr id="21" name="Freeform 21"/>
              <p:cNvSpPr/>
              <p:nvPr/>
            </p:nvSpPr>
            <p:spPr>
              <a:xfrm>
                <a:off x="-82803" y="0"/>
                <a:ext cx="1352803" cy="2042560"/>
              </a:xfrm>
              <a:custGeom>
                <a:avLst/>
                <a:gdLst/>
                <a:ahLst/>
                <a:cxnLst/>
                <a:rect l="l" t="t" r="r" b="b"/>
                <a:pathLst>
                  <a:path w="1352803" h="2042560">
                    <a:moveTo>
                      <a:pt x="344809" y="2042560"/>
                    </a:moveTo>
                    <a:cubicBezTo>
                      <a:pt x="50747" y="1658883"/>
                      <a:pt x="0" y="1141533"/>
                      <a:pt x="213905" y="708030"/>
                    </a:cubicBezTo>
                    <a:cubicBezTo>
                      <a:pt x="427810" y="274526"/>
                      <a:pt x="869271" y="48"/>
                      <a:pt x="1352676" y="0"/>
                    </a:cubicBezTo>
                    <a:lnTo>
                      <a:pt x="1352803" y="1270000"/>
                    </a:lnTo>
                    <a:close/>
                  </a:path>
                </a:pathLst>
              </a:custGeom>
              <a:solidFill>
                <a:srgbClr val="FF5757"/>
              </a:solidFill>
            </p:spPr>
            <p:txBody>
              <a:bodyPr/>
              <a:lstStyle/>
              <a:p>
                <a:endParaRPr lang="en-ID"/>
              </a:p>
            </p:txBody>
          </p:sp>
        </p:grpSp>
      </p:grpSp>
      <p:sp>
        <p:nvSpPr>
          <p:cNvPr id="22" name="TextBox 22"/>
          <p:cNvSpPr txBox="1"/>
          <p:nvPr/>
        </p:nvSpPr>
        <p:spPr>
          <a:xfrm>
            <a:off x="6379229" y="5853574"/>
            <a:ext cx="1099168" cy="326998"/>
          </a:xfrm>
          <a:prstGeom prst="rect">
            <a:avLst/>
          </a:prstGeom>
        </p:spPr>
        <p:txBody>
          <a:bodyPr lIns="0" tIns="0" rIns="0" bIns="0" rtlCol="0" anchor="t">
            <a:spAutoFit/>
          </a:bodyPr>
          <a:lstStyle/>
          <a:p>
            <a:pPr algn="just">
              <a:lnSpc>
                <a:spcPts val="2602"/>
              </a:lnSpc>
            </a:pPr>
            <a:r>
              <a:rPr lang="en-US" sz="2002">
                <a:solidFill>
                  <a:srgbClr val="201039"/>
                </a:solidFill>
                <a:latin typeface="Poppins Bold"/>
              </a:rPr>
              <a:t>7.359</a:t>
            </a:r>
          </a:p>
        </p:txBody>
      </p:sp>
      <p:sp>
        <p:nvSpPr>
          <p:cNvPr id="23" name="TextBox 23"/>
          <p:cNvSpPr txBox="1"/>
          <p:nvPr/>
        </p:nvSpPr>
        <p:spPr>
          <a:xfrm>
            <a:off x="4141733" y="4982583"/>
            <a:ext cx="1099168" cy="326998"/>
          </a:xfrm>
          <a:prstGeom prst="rect">
            <a:avLst/>
          </a:prstGeom>
        </p:spPr>
        <p:txBody>
          <a:bodyPr lIns="0" tIns="0" rIns="0" bIns="0" rtlCol="0" anchor="t">
            <a:spAutoFit/>
          </a:bodyPr>
          <a:lstStyle/>
          <a:p>
            <a:pPr algn="just">
              <a:lnSpc>
                <a:spcPts val="2602"/>
              </a:lnSpc>
            </a:pPr>
            <a:r>
              <a:rPr lang="en-US" sz="2002">
                <a:solidFill>
                  <a:srgbClr val="201039"/>
                </a:solidFill>
                <a:latin typeface="Poppins Bold"/>
              </a:rPr>
              <a:t>4034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45177" y="-3218158"/>
            <a:ext cx="19273136" cy="12476458"/>
          </a:xfrm>
          <a:custGeom>
            <a:avLst/>
            <a:gdLst/>
            <a:ahLst/>
            <a:cxnLst/>
            <a:rect l="l" t="t" r="r" b="b"/>
            <a:pathLst>
              <a:path w="19273136" h="12476458">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t="-54476"/>
            </a:stretch>
          </a:blipFill>
        </p:spPr>
        <p:txBody>
          <a:bodyPr/>
          <a:lstStyle/>
          <a:p>
            <a:endParaRPr lang="en-ID"/>
          </a:p>
        </p:txBody>
      </p:sp>
      <p:sp>
        <p:nvSpPr>
          <p:cNvPr id="3" name="Freeform 3"/>
          <p:cNvSpPr/>
          <p:nvPr/>
        </p:nvSpPr>
        <p:spPr>
          <a:xfrm>
            <a:off x="8941564" y="6764253"/>
            <a:ext cx="10086395" cy="10086395"/>
          </a:xfrm>
          <a:custGeom>
            <a:avLst/>
            <a:gdLst/>
            <a:ahLst/>
            <a:cxnLst/>
            <a:rect l="l" t="t" r="r" b="b"/>
            <a:pathLst>
              <a:path w="10086395" h="10086395">
                <a:moveTo>
                  <a:pt x="0" y="0"/>
                </a:moveTo>
                <a:lnTo>
                  <a:pt x="10086395" y="0"/>
                </a:lnTo>
                <a:lnTo>
                  <a:pt x="10086395" y="10086395"/>
                </a:lnTo>
                <a:lnTo>
                  <a:pt x="0" y="10086395"/>
                </a:lnTo>
                <a:lnTo>
                  <a:pt x="0" y="0"/>
                </a:lnTo>
                <a:close/>
              </a:path>
            </a:pathLst>
          </a:custGeom>
          <a:blipFill>
            <a:blip r:embed="rId4">
              <a:alphaModFix amt="37000"/>
            </a:blip>
            <a:stretch>
              <a:fillRect/>
            </a:stretch>
          </a:blipFill>
        </p:spPr>
        <p:txBody>
          <a:bodyPr/>
          <a:lstStyle/>
          <a:p>
            <a:endParaRPr lang="en-ID"/>
          </a:p>
        </p:txBody>
      </p:sp>
      <p:sp>
        <p:nvSpPr>
          <p:cNvPr id="4" name="AutoShape 4"/>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5" name="Freeform 5"/>
          <p:cNvSpPr/>
          <p:nvPr/>
        </p:nvSpPr>
        <p:spPr>
          <a:xfrm>
            <a:off x="-1144831" y="-6563452"/>
            <a:ext cx="10086395" cy="10086395"/>
          </a:xfrm>
          <a:custGeom>
            <a:avLst/>
            <a:gdLst/>
            <a:ahLst/>
            <a:cxnLst/>
            <a:rect l="l" t="t" r="r" b="b"/>
            <a:pathLst>
              <a:path w="10086395" h="10086395">
                <a:moveTo>
                  <a:pt x="0" y="0"/>
                </a:moveTo>
                <a:lnTo>
                  <a:pt x="10086395" y="0"/>
                </a:lnTo>
                <a:lnTo>
                  <a:pt x="10086395" y="10086396"/>
                </a:lnTo>
                <a:lnTo>
                  <a:pt x="0" y="10086396"/>
                </a:lnTo>
                <a:lnTo>
                  <a:pt x="0" y="0"/>
                </a:lnTo>
                <a:close/>
              </a:path>
            </a:pathLst>
          </a:custGeom>
          <a:blipFill>
            <a:blip r:embed="rId4">
              <a:alphaModFix amt="37000"/>
            </a:blip>
            <a:stretch>
              <a:fillRect/>
            </a:stretch>
          </a:blipFill>
        </p:spPr>
        <p:txBody>
          <a:bodyPr/>
          <a:lstStyle/>
          <a:p>
            <a:endParaRPr lang="en-ID"/>
          </a:p>
        </p:txBody>
      </p:sp>
      <p:sp>
        <p:nvSpPr>
          <p:cNvPr id="6" name="Freeform 6"/>
          <p:cNvSpPr/>
          <p:nvPr/>
        </p:nvSpPr>
        <p:spPr>
          <a:xfrm>
            <a:off x="8459444" y="1028700"/>
            <a:ext cx="8312761" cy="8082437"/>
          </a:xfrm>
          <a:custGeom>
            <a:avLst/>
            <a:gdLst/>
            <a:ahLst/>
            <a:cxnLst/>
            <a:rect l="l" t="t" r="r" b="b"/>
            <a:pathLst>
              <a:path w="8312761" h="8082437">
                <a:moveTo>
                  <a:pt x="0" y="0"/>
                </a:moveTo>
                <a:lnTo>
                  <a:pt x="8312762" y="0"/>
                </a:lnTo>
                <a:lnTo>
                  <a:pt x="8312762" y="8082437"/>
                </a:lnTo>
                <a:lnTo>
                  <a:pt x="0" y="8082437"/>
                </a:lnTo>
                <a:lnTo>
                  <a:pt x="0" y="0"/>
                </a:lnTo>
                <a:close/>
              </a:path>
            </a:pathLst>
          </a:custGeom>
          <a:blipFill>
            <a:blip r:embed="rId5"/>
            <a:stretch>
              <a:fillRect l="-863" t="-4579" r="-863"/>
            </a:stretch>
          </a:blipFill>
        </p:spPr>
        <p:txBody>
          <a:bodyPr/>
          <a:lstStyle/>
          <a:p>
            <a:endParaRPr lang="en-ID"/>
          </a:p>
        </p:txBody>
      </p:sp>
      <p:grpSp>
        <p:nvGrpSpPr>
          <p:cNvPr id="7" name="Group 7"/>
          <p:cNvGrpSpPr/>
          <p:nvPr/>
        </p:nvGrpSpPr>
        <p:grpSpPr>
          <a:xfrm>
            <a:off x="1790638" y="9535225"/>
            <a:ext cx="1581115" cy="479795"/>
            <a:chOff x="0" y="0"/>
            <a:chExt cx="2108154" cy="639726"/>
          </a:xfrm>
        </p:grpSpPr>
        <p:sp>
          <p:nvSpPr>
            <p:cNvPr id="8" name="Freeform 8"/>
            <p:cNvSpPr/>
            <p:nvPr/>
          </p:nvSpPr>
          <p:spPr>
            <a:xfrm>
              <a:off x="1468427" y="0"/>
              <a:ext cx="639726" cy="639726"/>
            </a:xfrm>
            <a:custGeom>
              <a:avLst/>
              <a:gdLst/>
              <a:ahLst/>
              <a:cxnLst/>
              <a:rect l="l" t="t" r="r" b="b"/>
              <a:pathLst>
                <a:path w="639726" h="639726">
                  <a:moveTo>
                    <a:pt x="0" y="0"/>
                  </a:moveTo>
                  <a:lnTo>
                    <a:pt x="639727" y="0"/>
                  </a:lnTo>
                  <a:lnTo>
                    <a:pt x="639727"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9" name="Freeform 9"/>
            <p:cNvSpPr/>
            <p:nvPr/>
          </p:nvSpPr>
          <p:spPr>
            <a:xfrm>
              <a:off x="0" y="0"/>
              <a:ext cx="639726" cy="639726"/>
            </a:xfrm>
            <a:custGeom>
              <a:avLst/>
              <a:gdLst/>
              <a:ahLst/>
              <a:cxnLst/>
              <a:rect l="l" t="t" r="r" b="b"/>
              <a:pathLst>
                <a:path w="639726" h="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0" name="Freeform 10"/>
            <p:cNvSpPr/>
            <p:nvPr/>
          </p:nvSpPr>
          <p:spPr>
            <a:xfrm>
              <a:off x="734214" y="0"/>
              <a:ext cx="639726" cy="639726"/>
            </a:xfrm>
            <a:custGeom>
              <a:avLst/>
              <a:gdLst/>
              <a:ahLst/>
              <a:cxnLst/>
              <a:rect l="l" t="t" r="r" b="b"/>
              <a:pathLst>
                <a:path w="639726" h="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grpSp>
        <p:nvGrpSpPr>
          <p:cNvPr id="11" name="Group 11"/>
          <p:cNvGrpSpPr/>
          <p:nvPr/>
        </p:nvGrpSpPr>
        <p:grpSpPr>
          <a:xfrm>
            <a:off x="16772206" y="8160770"/>
            <a:ext cx="3336389" cy="1183255"/>
            <a:chOff x="0" y="0"/>
            <a:chExt cx="1145914" cy="406400"/>
          </a:xfrm>
        </p:grpSpPr>
        <p:sp>
          <p:nvSpPr>
            <p:cNvPr id="12" name="Freeform 12"/>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3" name="TextBox 13"/>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9507539" y="1547643"/>
            <a:ext cx="6216572" cy="971412"/>
            <a:chOff x="0" y="0"/>
            <a:chExt cx="2600764" cy="406400"/>
          </a:xfrm>
        </p:grpSpPr>
        <p:sp>
          <p:nvSpPr>
            <p:cNvPr id="15" name="Freeform 15"/>
            <p:cNvSpPr/>
            <p:nvPr/>
          </p:nvSpPr>
          <p:spPr>
            <a:xfrm>
              <a:off x="0" y="0"/>
              <a:ext cx="2600764" cy="406400"/>
            </a:xfrm>
            <a:custGeom>
              <a:avLst/>
              <a:gdLst/>
              <a:ahLst/>
              <a:cxnLst/>
              <a:rect l="l" t="t" r="r" b="b"/>
              <a:pathLst>
                <a:path w="2600764" h="406400">
                  <a:moveTo>
                    <a:pt x="2397564" y="0"/>
                  </a:moveTo>
                  <a:cubicBezTo>
                    <a:pt x="2509788" y="0"/>
                    <a:pt x="2600764" y="90976"/>
                    <a:pt x="2600764" y="203200"/>
                  </a:cubicBezTo>
                  <a:cubicBezTo>
                    <a:pt x="2600764" y="315424"/>
                    <a:pt x="2509788" y="406400"/>
                    <a:pt x="2397564" y="406400"/>
                  </a:cubicBezTo>
                  <a:lnTo>
                    <a:pt x="203200" y="406400"/>
                  </a:lnTo>
                  <a:cubicBezTo>
                    <a:pt x="90976" y="406400"/>
                    <a:pt x="0" y="315424"/>
                    <a:pt x="0" y="203200"/>
                  </a:cubicBezTo>
                  <a:cubicBezTo>
                    <a:pt x="0" y="90976"/>
                    <a:pt x="90976" y="0"/>
                    <a:pt x="203200" y="0"/>
                  </a:cubicBezTo>
                  <a:close/>
                </a:path>
              </a:pathLst>
            </a:custGeom>
            <a:solidFill>
              <a:srgbClr val="EEECDE"/>
            </a:solidFill>
          </p:spPr>
          <p:txBody>
            <a:bodyPr/>
            <a:lstStyle/>
            <a:p>
              <a:endParaRPr lang="en-ID"/>
            </a:p>
          </p:txBody>
        </p:sp>
        <p:sp>
          <p:nvSpPr>
            <p:cNvPr id="16" name="TextBox 16"/>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7" name="Freeform 17"/>
          <p:cNvSpPr/>
          <p:nvPr/>
        </p:nvSpPr>
        <p:spPr>
          <a:xfrm>
            <a:off x="1427360" y="3020071"/>
            <a:ext cx="6399037" cy="4971252"/>
          </a:xfrm>
          <a:custGeom>
            <a:avLst/>
            <a:gdLst/>
            <a:ahLst/>
            <a:cxnLst/>
            <a:rect l="l" t="t" r="r" b="b"/>
            <a:pathLst>
              <a:path w="6399037" h="4971252">
                <a:moveTo>
                  <a:pt x="0" y="0"/>
                </a:moveTo>
                <a:lnTo>
                  <a:pt x="6399037" y="0"/>
                </a:lnTo>
                <a:lnTo>
                  <a:pt x="6399037" y="4971252"/>
                </a:lnTo>
                <a:lnTo>
                  <a:pt x="0" y="4971252"/>
                </a:lnTo>
                <a:lnTo>
                  <a:pt x="0" y="0"/>
                </a:lnTo>
                <a:close/>
              </a:path>
            </a:pathLst>
          </a:custGeom>
          <a:blipFill>
            <a:blip r:embed="rId8"/>
            <a:stretch>
              <a:fillRect/>
            </a:stretch>
          </a:blipFill>
        </p:spPr>
        <p:txBody>
          <a:bodyPr/>
          <a:lstStyle/>
          <a:p>
            <a:endParaRPr lang="en-ID"/>
          </a:p>
        </p:txBody>
      </p:sp>
      <p:sp>
        <p:nvSpPr>
          <p:cNvPr id="18" name="TextBox 18"/>
          <p:cNvSpPr txBox="1"/>
          <p:nvPr/>
        </p:nvSpPr>
        <p:spPr>
          <a:xfrm>
            <a:off x="1427360" y="1057275"/>
            <a:ext cx="8334782" cy="1488878"/>
          </a:xfrm>
          <a:prstGeom prst="rect">
            <a:avLst/>
          </a:prstGeom>
        </p:spPr>
        <p:txBody>
          <a:bodyPr lIns="0" tIns="0" rIns="0" bIns="0" rtlCol="0" anchor="t">
            <a:spAutoFit/>
          </a:bodyPr>
          <a:lstStyle/>
          <a:p>
            <a:pPr marL="0" lvl="0" indent="0">
              <a:lnSpc>
                <a:spcPts val="10687"/>
              </a:lnSpc>
              <a:spcBef>
                <a:spcPct val="0"/>
              </a:spcBef>
            </a:pPr>
            <a:r>
              <a:rPr lang="en-US" sz="9988">
                <a:solidFill>
                  <a:srgbClr val="EEECDE"/>
                </a:solidFill>
                <a:latin typeface="Poppins Semi-Bold"/>
              </a:rPr>
              <a:t>Model</a:t>
            </a:r>
          </a:p>
        </p:txBody>
      </p:sp>
      <p:sp>
        <p:nvSpPr>
          <p:cNvPr id="19" name="TextBox 19"/>
          <p:cNvSpPr txBox="1"/>
          <p:nvPr/>
        </p:nvSpPr>
        <p:spPr>
          <a:xfrm>
            <a:off x="16524303" y="8479382"/>
            <a:ext cx="1389895"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14</a:t>
            </a:r>
          </a:p>
        </p:txBody>
      </p:sp>
      <p:sp>
        <p:nvSpPr>
          <p:cNvPr id="20" name="TextBox 20"/>
          <p:cNvSpPr txBox="1"/>
          <p:nvPr/>
        </p:nvSpPr>
        <p:spPr>
          <a:xfrm>
            <a:off x="11086227" y="1725692"/>
            <a:ext cx="3059196" cy="558165"/>
          </a:xfrm>
          <a:prstGeom prst="rect">
            <a:avLst/>
          </a:prstGeom>
        </p:spPr>
        <p:txBody>
          <a:bodyPr lIns="0" tIns="0" rIns="0" bIns="0" rtlCol="0" anchor="t">
            <a:spAutoFit/>
          </a:bodyPr>
          <a:lstStyle/>
          <a:p>
            <a:pPr marL="0" lvl="0" indent="0" algn="ctr">
              <a:lnSpc>
                <a:spcPts val="4289"/>
              </a:lnSpc>
              <a:spcBef>
                <a:spcPct val="0"/>
              </a:spcBef>
            </a:pPr>
            <a:r>
              <a:rPr lang="en-US" sz="3299">
                <a:solidFill>
                  <a:srgbClr val="331959"/>
                </a:solidFill>
                <a:latin typeface="Poppins Bold"/>
              </a:rPr>
              <a:t>Accuracy</a:t>
            </a:r>
          </a:p>
        </p:txBody>
      </p:sp>
      <p:sp>
        <p:nvSpPr>
          <p:cNvPr id="21" name="Freeform 21"/>
          <p:cNvSpPr/>
          <p:nvPr/>
        </p:nvSpPr>
        <p:spPr>
          <a:xfrm>
            <a:off x="15969108" y="677037"/>
            <a:ext cx="1110389" cy="1110389"/>
          </a:xfrm>
          <a:custGeom>
            <a:avLst/>
            <a:gdLst/>
            <a:ahLst/>
            <a:cxnLst/>
            <a:rect l="l" t="t" r="r" b="b"/>
            <a:pathLst>
              <a:path w="1110389" h="1110389">
                <a:moveTo>
                  <a:pt x="0" y="0"/>
                </a:moveTo>
                <a:lnTo>
                  <a:pt x="1110389" y="0"/>
                </a:lnTo>
                <a:lnTo>
                  <a:pt x="1110389" y="1110389"/>
                </a:lnTo>
                <a:lnTo>
                  <a:pt x="0" y="11103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
        <p:nvSpPr>
          <p:cNvPr id="22" name="Freeform 22"/>
          <p:cNvSpPr/>
          <p:nvPr/>
        </p:nvSpPr>
        <p:spPr>
          <a:xfrm>
            <a:off x="-997801" y="6705872"/>
            <a:ext cx="1712114" cy="1712114"/>
          </a:xfrm>
          <a:custGeom>
            <a:avLst/>
            <a:gdLst/>
            <a:ahLst/>
            <a:cxnLst/>
            <a:rect l="l" t="t" r="r" b="b"/>
            <a:pathLst>
              <a:path w="1712114" h="1712114">
                <a:moveTo>
                  <a:pt x="0" y="0"/>
                </a:moveTo>
                <a:lnTo>
                  <a:pt x="1712114" y="0"/>
                </a:lnTo>
                <a:lnTo>
                  <a:pt x="1712114" y="1712114"/>
                </a:lnTo>
                <a:lnTo>
                  <a:pt x="0" y="17121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grpSp>
        <p:nvGrpSpPr>
          <p:cNvPr id="23" name="Group 23"/>
          <p:cNvGrpSpPr/>
          <p:nvPr/>
        </p:nvGrpSpPr>
        <p:grpSpPr>
          <a:xfrm>
            <a:off x="9268822" y="2876076"/>
            <a:ext cx="6191034" cy="6061826"/>
            <a:chOff x="0" y="0"/>
            <a:chExt cx="8254712" cy="8082435"/>
          </a:xfrm>
        </p:grpSpPr>
        <p:sp>
          <p:nvSpPr>
            <p:cNvPr id="24" name="TextBox 24"/>
            <p:cNvSpPr txBox="1"/>
            <p:nvPr/>
          </p:nvSpPr>
          <p:spPr>
            <a:xfrm>
              <a:off x="1557801" y="7709459"/>
              <a:ext cx="781047" cy="372976"/>
            </a:xfrm>
            <a:prstGeom prst="rect">
              <a:avLst/>
            </a:prstGeom>
          </p:spPr>
          <p:txBody>
            <a:bodyPr lIns="0" tIns="0" rIns="0" bIns="0" rtlCol="0" anchor="t">
              <a:spAutoFit/>
            </a:bodyPr>
            <a:lstStyle/>
            <a:p>
              <a:pPr algn="ctr">
                <a:lnSpc>
                  <a:spcPts val="2423"/>
                </a:lnSpc>
              </a:pPr>
              <a:r>
                <a:rPr lang="en-US" sz="1730">
                  <a:solidFill>
                    <a:srgbClr val="FFFFFF"/>
                  </a:solidFill>
                  <a:latin typeface="Canva Sans"/>
                </a:rPr>
                <a:t>LSTM</a:t>
              </a:r>
            </a:p>
          </p:txBody>
        </p:sp>
        <p:sp>
          <p:nvSpPr>
            <p:cNvPr id="25" name="TextBox 25"/>
            <p:cNvSpPr txBox="1"/>
            <p:nvPr/>
          </p:nvSpPr>
          <p:spPr>
            <a:xfrm>
              <a:off x="4225058" y="7709459"/>
              <a:ext cx="640027" cy="372976"/>
            </a:xfrm>
            <a:prstGeom prst="rect">
              <a:avLst/>
            </a:prstGeom>
          </p:spPr>
          <p:txBody>
            <a:bodyPr lIns="0" tIns="0" rIns="0" bIns="0" rtlCol="0" anchor="t">
              <a:spAutoFit/>
            </a:bodyPr>
            <a:lstStyle/>
            <a:p>
              <a:pPr algn="ctr">
                <a:lnSpc>
                  <a:spcPts val="2423"/>
                </a:lnSpc>
              </a:pPr>
              <a:r>
                <a:rPr lang="en-US" sz="1730">
                  <a:solidFill>
                    <a:srgbClr val="FFFFFF"/>
                  </a:solidFill>
                  <a:latin typeface="Canva Sans"/>
                </a:rPr>
                <a:t>RNN</a:t>
              </a:r>
            </a:p>
          </p:txBody>
        </p:sp>
        <p:sp>
          <p:nvSpPr>
            <p:cNvPr id="26" name="TextBox 26"/>
            <p:cNvSpPr txBox="1"/>
            <p:nvPr/>
          </p:nvSpPr>
          <p:spPr>
            <a:xfrm>
              <a:off x="6918698" y="7709459"/>
              <a:ext cx="446244" cy="372976"/>
            </a:xfrm>
            <a:prstGeom prst="rect">
              <a:avLst/>
            </a:prstGeom>
          </p:spPr>
          <p:txBody>
            <a:bodyPr lIns="0" tIns="0" rIns="0" bIns="0" rtlCol="0" anchor="t">
              <a:spAutoFit/>
            </a:bodyPr>
            <a:lstStyle/>
            <a:p>
              <a:pPr algn="ctr">
                <a:lnSpc>
                  <a:spcPts val="2423"/>
                </a:lnSpc>
              </a:pPr>
              <a:r>
                <a:rPr lang="en-US" sz="1730">
                  <a:solidFill>
                    <a:srgbClr val="FFFFFF"/>
                  </a:solidFill>
                  <a:latin typeface="Canva Sans"/>
                </a:rPr>
                <a:t>NN</a:t>
              </a:r>
            </a:p>
          </p:txBody>
        </p:sp>
        <p:grpSp>
          <p:nvGrpSpPr>
            <p:cNvPr id="27" name="Group 27"/>
            <p:cNvGrpSpPr>
              <a:grpSpLocks noChangeAspect="1"/>
            </p:cNvGrpSpPr>
            <p:nvPr/>
          </p:nvGrpSpPr>
          <p:grpSpPr>
            <a:xfrm>
              <a:off x="835432" y="172201"/>
              <a:ext cx="7419280" cy="7419280"/>
              <a:chOff x="0" y="0"/>
              <a:chExt cx="10287000" cy="10287000"/>
            </a:xfrm>
          </p:grpSpPr>
          <p:sp>
            <p:nvSpPr>
              <p:cNvPr id="28" name="Freeform 28"/>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txBody>
              <a:bodyPr/>
              <a:lstStyle/>
              <a:p>
                <a:endParaRPr lang="en-ID"/>
              </a:p>
            </p:txBody>
          </p:sp>
          <p:sp>
            <p:nvSpPr>
              <p:cNvPr id="29" name="Freeform 29"/>
              <p:cNvSpPr/>
              <p:nvPr/>
            </p:nvSpPr>
            <p:spPr>
              <a:xfrm>
                <a:off x="0" y="25654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txBody>
              <a:bodyPr/>
              <a:lstStyle/>
              <a:p>
                <a:endParaRPr lang="en-ID"/>
              </a:p>
            </p:txBody>
          </p:sp>
          <p:sp>
            <p:nvSpPr>
              <p:cNvPr id="30" name="Freeform 30"/>
              <p:cNvSpPr/>
              <p:nvPr/>
            </p:nvSpPr>
            <p:spPr>
              <a:xfrm>
                <a:off x="0" y="51371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txBody>
              <a:bodyPr/>
              <a:lstStyle/>
              <a:p>
                <a:endParaRPr lang="en-ID"/>
              </a:p>
            </p:txBody>
          </p:sp>
          <p:sp>
            <p:nvSpPr>
              <p:cNvPr id="31" name="Freeform 31"/>
              <p:cNvSpPr/>
              <p:nvPr/>
            </p:nvSpPr>
            <p:spPr>
              <a:xfrm>
                <a:off x="0" y="77089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txBody>
              <a:bodyPr/>
              <a:lstStyle/>
              <a:p>
                <a:endParaRPr lang="en-ID"/>
              </a:p>
            </p:txBody>
          </p:sp>
          <p:sp>
            <p:nvSpPr>
              <p:cNvPr id="32" name="Freeform 32"/>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60000"/>
                </a:srgbClr>
              </a:solidFill>
            </p:spPr>
            <p:txBody>
              <a:bodyPr/>
              <a:lstStyle/>
              <a:p>
                <a:endParaRPr lang="en-ID"/>
              </a:p>
            </p:txBody>
          </p:sp>
        </p:grpSp>
        <p:sp>
          <p:nvSpPr>
            <p:cNvPr id="33" name="TextBox 33"/>
            <p:cNvSpPr txBox="1"/>
            <p:nvPr/>
          </p:nvSpPr>
          <p:spPr>
            <a:xfrm>
              <a:off x="461033" y="-28575"/>
              <a:ext cx="227845" cy="372976"/>
            </a:xfrm>
            <a:prstGeom prst="rect">
              <a:avLst/>
            </a:prstGeom>
          </p:spPr>
          <p:txBody>
            <a:bodyPr lIns="0" tIns="0" rIns="0" bIns="0" rtlCol="0" anchor="t">
              <a:spAutoFit/>
            </a:bodyPr>
            <a:lstStyle/>
            <a:p>
              <a:pPr algn="r">
                <a:lnSpc>
                  <a:spcPts val="2423"/>
                </a:lnSpc>
              </a:pPr>
              <a:r>
                <a:rPr lang="en-US" sz="1730">
                  <a:solidFill>
                    <a:srgbClr val="FFFFFF"/>
                  </a:solidFill>
                  <a:latin typeface="Canva Sans"/>
                </a:rPr>
                <a:t>1 </a:t>
              </a:r>
            </a:p>
          </p:txBody>
        </p:sp>
        <p:sp>
          <p:nvSpPr>
            <p:cNvPr id="34" name="TextBox 34"/>
            <p:cNvSpPr txBox="1"/>
            <p:nvPr/>
          </p:nvSpPr>
          <p:spPr>
            <a:xfrm>
              <a:off x="16316" y="1826245"/>
              <a:ext cx="672563" cy="372976"/>
            </a:xfrm>
            <a:prstGeom prst="rect">
              <a:avLst/>
            </a:prstGeom>
          </p:spPr>
          <p:txBody>
            <a:bodyPr lIns="0" tIns="0" rIns="0" bIns="0" rtlCol="0" anchor="t">
              <a:spAutoFit/>
            </a:bodyPr>
            <a:lstStyle/>
            <a:p>
              <a:pPr algn="r">
                <a:lnSpc>
                  <a:spcPts val="2423"/>
                </a:lnSpc>
              </a:pPr>
              <a:r>
                <a:rPr lang="en-US" sz="1730">
                  <a:solidFill>
                    <a:srgbClr val="FFFFFF"/>
                  </a:solidFill>
                  <a:latin typeface="Canva Sans"/>
                </a:rPr>
                <a:t>0.75 </a:t>
              </a:r>
            </a:p>
          </p:txBody>
        </p:sp>
        <p:sp>
          <p:nvSpPr>
            <p:cNvPr id="35" name="TextBox 35"/>
            <p:cNvSpPr txBox="1"/>
            <p:nvPr/>
          </p:nvSpPr>
          <p:spPr>
            <a:xfrm>
              <a:off x="160866" y="3681065"/>
              <a:ext cx="528013" cy="372976"/>
            </a:xfrm>
            <a:prstGeom prst="rect">
              <a:avLst/>
            </a:prstGeom>
          </p:spPr>
          <p:txBody>
            <a:bodyPr lIns="0" tIns="0" rIns="0" bIns="0" rtlCol="0" anchor="t">
              <a:spAutoFit/>
            </a:bodyPr>
            <a:lstStyle/>
            <a:p>
              <a:pPr algn="r">
                <a:lnSpc>
                  <a:spcPts val="2423"/>
                </a:lnSpc>
              </a:pPr>
              <a:r>
                <a:rPr lang="en-US" sz="1730">
                  <a:solidFill>
                    <a:srgbClr val="FFFFFF"/>
                  </a:solidFill>
                  <a:latin typeface="Canva Sans"/>
                </a:rPr>
                <a:t>0.5 </a:t>
              </a:r>
            </a:p>
          </p:txBody>
        </p:sp>
        <p:sp>
          <p:nvSpPr>
            <p:cNvPr id="36" name="TextBox 36"/>
            <p:cNvSpPr txBox="1"/>
            <p:nvPr/>
          </p:nvSpPr>
          <p:spPr>
            <a:xfrm>
              <a:off x="0" y="5535885"/>
              <a:ext cx="688879" cy="372976"/>
            </a:xfrm>
            <a:prstGeom prst="rect">
              <a:avLst/>
            </a:prstGeom>
          </p:spPr>
          <p:txBody>
            <a:bodyPr lIns="0" tIns="0" rIns="0" bIns="0" rtlCol="0" anchor="t">
              <a:spAutoFit/>
            </a:bodyPr>
            <a:lstStyle/>
            <a:p>
              <a:pPr algn="r">
                <a:lnSpc>
                  <a:spcPts val="2423"/>
                </a:lnSpc>
              </a:pPr>
              <a:r>
                <a:rPr lang="en-US" sz="1730">
                  <a:solidFill>
                    <a:srgbClr val="FFFFFF"/>
                  </a:solidFill>
                  <a:latin typeface="Canva Sans"/>
                </a:rPr>
                <a:t>0.25 </a:t>
              </a:r>
            </a:p>
          </p:txBody>
        </p:sp>
        <p:sp>
          <p:nvSpPr>
            <p:cNvPr id="37" name="TextBox 37"/>
            <p:cNvSpPr txBox="1"/>
            <p:nvPr/>
          </p:nvSpPr>
          <p:spPr>
            <a:xfrm>
              <a:off x="411228" y="7390705"/>
              <a:ext cx="277651" cy="372976"/>
            </a:xfrm>
            <a:prstGeom prst="rect">
              <a:avLst/>
            </a:prstGeom>
          </p:spPr>
          <p:txBody>
            <a:bodyPr lIns="0" tIns="0" rIns="0" bIns="0" rtlCol="0" anchor="t">
              <a:spAutoFit/>
            </a:bodyPr>
            <a:lstStyle/>
            <a:p>
              <a:pPr algn="r">
                <a:lnSpc>
                  <a:spcPts val="2423"/>
                </a:lnSpc>
              </a:pPr>
              <a:r>
                <a:rPr lang="en-US" sz="1730">
                  <a:solidFill>
                    <a:srgbClr val="FFFFFF"/>
                  </a:solidFill>
                  <a:latin typeface="Canva Sans"/>
                </a:rPr>
                <a:t>0 </a:t>
              </a:r>
            </a:p>
          </p:txBody>
        </p:sp>
        <p:grpSp>
          <p:nvGrpSpPr>
            <p:cNvPr id="38" name="Group 38"/>
            <p:cNvGrpSpPr>
              <a:grpSpLocks noChangeAspect="1"/>
            </p:cNvGrpSpPr>
            <p:nvPr/>
          </p:nvGrpSpPr>
          <p:grpSpPr>
            <a:xfrm>
              <a:off x="835432" y="612778"/>
              <a:ext cx="7419280" cy="6978703"/>
              <a:chOff x="0" y="610870"/>
              <a:chExt cx="10287000" cy="9676130"/>
            </a:xfrm>
          </p:grpSpPr>
          <p:sp>
            <p:nvSpPr>
              <p:cNvPr id="39" name="Freeform 39"/>
              <p:cNvSpPr/>
              <p:nvPr/>
            </p:nvSpPr>
            <p:spPr>
              <a:xfrm>
                <a:off x="0" y="1125220"/>
                <a:ext cx="3086100" cy="9161780"/>
              </a:xfrm>
              <a:custGeom>
                <a:avLst/>
                <a:gdLst/>
                <a:ahLst/>
                <a:cxnLst/>
                <a:rect l="l" t="t" r="r" b="b"/>
                <a:pathLst>
                  <a:path w="3086100" h="9161780">
                    <a:moveTo>
                      <a:pt x="0" y="9161780"/>
                    </a:moveTo>
                    <a:lnTo>
                      <a:pt x="0" y="246888"/>
                    </a:lnTo>
                    <a:cubicBezTo>
                      <a:pt x="0" y="181409"/>
                      <a:pt x="26011" y="118612"/>
                      <a:pt x="72312" y="72312"/>
                    </a:cubicBezTo>
                    <a:cubicBezTo>
                      <a:pt x="118612" y="26011"/>
                      <a:pt x="181409" y="0"/>
                      <a:pt x="246888" y="0"/>
                    </a:cubicBezTo>
                    <a:lnTo>
                      <a:pt x="2839212" y="0"/>
                    </a:lnTo>
                    <a:cubicBezTo>
                      <a:pt x="2904691" y="0"/>
                      <a:pt x="2967488" y="26011"/>
                      <a:pt x="3013788" y="72312"/>
                    </a:cubicBezTo>
                    <a:cubicBezTo>
                      <a:pt x="3060089" y="118612"/>
                      <a:pt x="3086100" y="181409"/>
                      <a:pt x="3086100" y="246888"/>
                    </a:cubicBezTo>
                    <a:lnTo>
                      <a:pt x="3086100" y="9161780"/>
                    </a:lnTo>
                    <a:close/>
                  </a:path>
                </a:pathLst>
              </a:custGeom>
              <a:solidFill>
                <a:srgbClr val="6CE5E8"/>
              </a:solidFill>
            </p:spPr>
            <p:txBody>
              <a:bodyPr/>
              <a:lstStyle/>
              <a:p>
                <a:endParaRPr lang="en-ID"/>
              </a:p>
            </p:txBody>
          </p:sp>
          <p:sp>
            <p:nvSpPr>
              <p:cNvPr id="40" name="Freeform 40"/>
              <p:cNvSpPr/>
              <p:nvPr/>
            </p:nvSpPr>
            <p:spPr>
              <a:xfrm>
                <a:off x="3600450" y="610870"/>
                <a:ext cx="3086100" cy="9676130"/>
              </a:xfrm>
              <a:custGeom>
                <a:avLst/>
                <a:gdLst/>
                <a:ahLst/>
                <a:cxnLst/>
                <a:rect l="l" t="t" r="r" b="b"/>
                <a:pathLst>
                  <a:path w="3086100" h="9676130">
                    <a:moveTo>
                      <a:pt x="0" y="9676130"/>
                    </a:moveTo>
                    <a:lnTo>
                      <a:pt x="0" y="246888"/>
                    </a:lnTo>
                    <a:cubicBezTo>
                      <a:pt x="0" y="181409"/>
                      <a:pt x="26011"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9676130"/>
                    </a:lnTo>
                    <a:close/>
                  </a:path>
                </a:pathLst>
              </a:custGeom>
              <a:solidFill>
                <a:srgbClr val="6CE5E8"/>
              </a:solidFill>
            </p:spPr>
            <p:txBody>
              <a:bodyPr/>
              <a:lstStyle/>
              <a:p>
                <a:endParaRPr lang="en-ID"/>
              </a:p>
            </p:txBody>
          </p:sp>
          <p:sp>
            <p:nvSpPr>
              <p:cNvPr id="41" name="Freeform 41"/>
              <p:cNvSpPr/>
              <p:nvPr/>
            </p:nvSpPr>
            <p:spPr>
              <a:xfrm>
                <a:off x="7200900" y="1228090"/>
                <a:ext cx="3086100" cy="9058910"/>
              </a:xfrm>
              <a:custGeom>
                <a:avLst/>
                <a:gdLst/>
                <a:ahLst/>
                <a:cxnLst/>
                <a:rect l="l" t="t" r="r" b="b"/>
                <a:pathLst>
                  <a:path w="3086100" h="9058910">
                    <a:moveTo>
                      <a:pt x="0" y="9058910"/>
                    </a:moveTo>
                    <a:lnTo>
                      <a:pt x="0" y="246888"/>
                    </a:lnTo>
                    <a:cubicBezTo>
                      <a:pt x="0" y="181409"/>
                      <a:pt x="26012"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9058910"/>
                    </a:lnTo>
                    <a:close/>
                  </a:path>
                </a:pathLst>
              </a:custGeom>
              <a:solidFill>
                <a:srgbClr val="6CE5E8"/>
              </a:solidFill>
            </p:spPr>
            <p:txBody>
              <a:bodyPr/>
              <a:lstStyle/>
              <a:p>
                <a:endParaRPr lang="en-ID"/>
              </a:p>
            </p:txBody>
          </p:sp>
        </p:grpSp>
      </p:grpSp>
      <p:sp>
        <p:nvSpPr>
          <p:cNvPr id="42" name="TextBox 42"/>
          <p:cNvSpPr txBox="1"/>
          <p:nvPr/>
        </p:nvSpPr>
        <p:spPr>
          <a:xfrm>
            <a:off x="14145423" y="3868356"/>
            <a:ext cx="1237461" cy="478763"/>
          </a:xfrm>
          <a:prstGeom prst="rect">
            <a:avLst/>
          </a:prstGeom>
        </p:spPr>
        <p:txBody>
          <a:bodyPr lIns="0" tIns="0" rIns="0" bIns="0" rtlCol="0" anchor="t">
            <a:spAutoFit/>
          </a:bodyPr>
          <a:lstStyle/>
          <a:p>
            <a:pPr algn="just">
              <a:lnSpc>
                <a:spcPts val="3642"/>
              </a:lnSpc>
            </a:pPr>
            <a:r>
              <a:rPr lang="en-US" sz="2802">
                <a:solidFill>
                  <a:srgbClr val="000000"/>
                </a:solidFill>
                <a:latin typeface="Poppins Bold"/>
              </a:rPr>
              <a:t>0.88</a:t>
            </a:r>
          </a:p>
        </p:txBody>
      </p:sp>
      <p:sp>
        <p:nvSpPr>
          <p:cNvPr id="43" name="TextBox 43"/>
          <p:cNvSpPr txBox="1"/>
          <p:nvPr/>
        </p:nvSpPr>
        <p:spPr>
          <a:xfrm>
            <a:off x="12310855" y="3446744"/>
            <a:ext cx="1237461" cy="478763"/>
          </a:xfrm>
          <a:prstGeom prst="rect">
            <a:avLst/>
          </a:prstGeom>
        </p:spPr>
        <p:txBody>
          <a:bodyPr lIns="0" tIns="0" rIns="0" bIns="0" rtlCol="0" anchor="t">
            <a:spAutoFit/>
          </a:bodyPr>
          <a:lstStyle/>
          <a:p>
            <a:pPr algn="just">
              <a:lnSpc>
                <a:spcPts val="3642"/>
              </a:lnSpc>
            </a:pPr>
            <a:r>
              <a:rPr lang="en-US" sz="2802">
                <a:solidFill>
                  <a:srgbClr val="201039"/>
                </a:solidFill>
                <a:latin typeface="Poppins Bold"/>
              </a:rPr>
              <a:t>0.94</a:t>
            </a:r>
          </a:p>
        </p:txBody>
      </p:sp>
      <p:sp>
        <p:nvSpPr>
          <p:cNvPr id="44" name="TextBox 44"/>
          <p:cNvSpPr txBox="1"/>
          <p:nvPr/>
        </p:nvSpPr>
        <p:spPr>
          <a:xfrm>
            <a:off x="10367180" y="3657550"/>
            <a:ext cx="1237461" cy="478763"/>
          </a:xfrm>
          <a:prstGeom prst="rect">
            <a:avLst/>
          </a:prstGeom>
        </p:spPr>
        <p:txBody>
          <a:bodyPr lIns="0" tIns="0" rIns="0" bIns="0" rtlCol="0" anchor="t">
            <a:spAutoFit/>
          </a:bodyPr>
          <a:lstStyle/>
          <a:p>
            <a:pPr algn="just">
              <a:lnSpc>
                <a:spcPts val="3642"/>
              </a:lnSpc>
            </a:pPr>
            <a:r>
              <a:rPr lang="en-US" sz="2802">
                <a:solidFill>
                  <a:srgbClr val="201039"/>
                </a:solidFill>
                <a:latin typeface="Poppins Bold"/>
              </a:rPr>
              <a:t>0.89</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45177" y="-3218158"/>
            <a:ext cx="19273136" cy="12476458"/>
          </a:xfrm>
          <a:custGeom>
            <a:avLst/>
            <a:gdLst/>
            <a:ahLst/>
            <a:cxnLst/>
            <a:rect l="l" t="t" r="r" b="b"/>
            <a:pathLst>
              <a:path w="19273136" h="12476458">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t="-54476"/>
            </a:stretch>
          </a:blipFill>
        </p:spPr>
        <p:txBody>
          <a:bodyPr/>
          <a:lstStyle/>
          <a:p>
            <a:endParaRPr lang="en-ID"/>
          </a:p>
        </p:txBody>
      </p:sp>
      <p:sp>
        <p:nvSpPr>
          <p:cNvPr id="3" name="Freeform 3"/>
          <p:cNvSpPr/>
          <p:nvPr/>
        </p:nvSpPr>
        <p:spPr>
          <a:xfrm>
            <a:off x="8941564" y="6764253"/>
            <a:ext cx="10086395" cy="10086395"/>
          </a:xfrm>
          <a:custGeom>
            <a:avLst/>
            <a:gdLst/>
            <a:ahLst/>
            <a:cxnLst/>
            <a:rect l="l" t="t" r="r" b="b"/>
            <a:pathLst>
              <a:path w="10086395" h="10086395">
                <a:moveTo>
                  <a:pt x="0" y="0"/>
                </a:moveTo>
                <a:lnTo>
                  <a:pt x="10086395" y="0"/>
                </a:lnTo>
                <a:lnTo>
                  <a:pt x="10086395" y="10086395"/>
                </a:lnTo>
                <a:lnTo>
                  <a:pt x="0" y="10086395"/>
                </a:lnTo>
                <a:lnTo>
                  <a:pt x="0" y="0"/>
                </a:lnTo>
                <a:close/>
              </a:path>
            </a:pathLst>
          </a:custGeom>
          <a:blipFill>
            <a:blip r:embed="rId4">
              <a:alphaModFix amt="37000"/>
            </a:blip>
            <a:stretch>
              <a:fillRect/>
            </a:stretch>
          </a:blipFill>
        </p:spPr>
        <p:txBody>
          <a:bodyPr/>
          <a:lstStyle/>
          <a:p>
            <a:endParaRPr lang="en-ID"/>
          </a:p>
        </p:txBody>
      </p:sp>
      <p:sp>
        <p:nvSpPr>
          <p:cNvPr id="4" name="AutoShape 4"/>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5" name="Freeform 5"/>
          <p:cNvSpPr/>
          <p:nvPr/>
        </p:nvSpPr>
        <p:spPr>
          <a:xfrm>
            <a:off x="-1144831" y="-6563452"/>
            <a:ext cx="10086395" cy="10086395"/>
          </a:xfrm>
          <a:custGeom>
            <a:avLst/>
            <a:gdLst/>
            <a:ahLst/>
            <a:cxnLst/>
            <a:rect l="l" t="t" r="r" b="b"/>
            <a:pathLst>
              <a:path w="10086395" h="10086395">
                <a:moveTo>
                  <a:pt x="0" y="0"/>
                </a:moveTo>
                <a:lnTo>
                  <a:pt x="10086395" y="0"/>
                </a:lnTo>
                <a:lnTo>
                  <a:pt x="10086395" y="10086396"/>
                </a:lnTo>
                <a:lnTo>
                  <a:pt x="0" y="10086396"/>
                </a:lnTo>
                <a:lnTo>
                  <a:pt x="0" y="0"/>
                </a:lnTo>
                <a:close/>
              </a:path>
            </a:pathLst>
          </a:custGeom>
          <a:blipFill>
            <a:blip r:embed="rId4">
              <a:alphaModFix amt="37000"/>
            </a:blip>
            <a:stretch>
              <a:fillRect/>
            </a:stretch>
          </a:blipFill>
        </p:spPr>
        <p:txBody>
          <a:bodyPr/>
          <a:lstStyle/>
          <a:p>
            <a:endParaRPr lang="en-ID"/>
          </a:p>
        </p:txBody>
      </p:sp>
      <p:sp>
        <p:nvSpPr>
          <p:cNvPr id="6" name="Freeform 6"/>
          <p:cNvSpPr/>
          <p:nvPr/>
        </p:nvSpPr>
        <p:spPr>
          <a:xfrm>
            <a:off x="8459444" y="1028700"/>
            <a:ext cx="8312761" cy="8082437"/>
          </a:xfrm>
          <a:custGeom>
            <a:avLst/>
            <a:gdLst/>
            <a:ahLst/>
            <a:cxnLst/>
            <a:rect l="l" t="t" r="r" b="b"/>
            <a:pathLst>
              <a:path w="8312761" h="8082437">
                <a:moveTo>
                  <a:pt x="0" y="0"/>
                </a:moveTo>
                <a:lnTo>
                  <a:pt x="8312762" y="0"/>
                </a:lnTo>
                <a:lnTo>
                  <a:pt x="8312762" y="8082437"/>
                </a:lnTo>
                <a:lnTo>
                  <a:pt x="0" y="8082437"/>
                </a:lnTo>
                <a:lnTo>
                  <a:pt x="0" y="0"/>
                </a:lnTo>
                <a:close/>
              </a:path>
            </a:pathLst>
          </a:custGeom>
          <a:blipFill>
            <a:blip r:embed="rId5"/>
            <a:stretch>
              <a:fillRect l="-863" t="-4579" r="-863"/>
            </a:stretch>
          </a:blipFill>
        </p:spPr>
        <p:txBody>
          <a:bodyPr/>
          <a:lstStyle/>
          <a:p>
            <a:endParaRPr lang="en-ID"/>
          </a:p>
        </p:txBody>
      </p:sp>
      <p:grpSp>
        <p:nvGrpSpPr>
          <p:cNvPr id="7" name="Group 7"/>
          <p:cNvGrpSpPr/>
          <p:nvPr/>
        </p:nvGrpSpPr>
        <p:grpSpPr>
          <a:xfrm>
            <a:off x="1790638" y="9535225"/>
            <a:ext cx="1581115" cy="479795"/>
            <a:chOff x="0" y="0"/>
            <a:chExt cx="2108154" cy="639726"/>
          </a:xfrm>
        </p:grpSpPr>
        <p:sp>
          <p:nvSpPr>
            <p:cNvPr id="8" name="Freeform 8"/>
            <p:cNvSpPr/>
            <p:nvPr/>
          </p:nvSpPr>
          <p:spPr>
            <a:xfrm>
              <a:off x="1468427" y="0"/>
              <a:ext cx="639726" cy="639726"/>
            </a:xfrm>
            <a:custGeom>
              <a:avLst/>
              <a:gdLst/>
              <a:ahLst/>
              <a:cxnLst/>
              <a:rect l="l" t="t" r="r" b="b"/>
              <a:pathLst>
                <a:path w="639726" h="639726">
                  <a:moveTo>
                    <a:pt x="0" y="0"/>
                  </a:moveTo>
                  <a:lnTo>
                    <a:pt x="639727" y="0"/>
                  </a:lnTo>
                  <a:lnTo>
                    <a:pt x="639727"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9" name="Freeform 9"/>
            <p:cNvSpPr/>
            <p:nvPr/>
          </p:nvSpPr>
          <p:spPr>
            <a:xfrm>
              <a:off x="0" y="0"/>
              <a:ext cx="639726" cy="639726"/>
            </a:xfrm>
            <a:custGeom>
              <a:avLst/>
              <a:gdLst/>
              <a:ahLst/>
              <a:cxnLst/>
              <a:rect l="l" t="t" r="r" b="b"/>
              <a:pathLst>
                <a:path w="639726" h="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0" name="Freeform 10"/>
            <p:cNvSpPr/>
            <p:nvPr/>
          </p:nvSpPr>
          <p:spPr>
            <a:xfrm>
              <a:off x="734214" y="0"/>
              <a:ext cx="639726" cy="639726"/>
            </a:xfrm>
            <a:custGeom>
              <a:avLst/>
              <a:gdLst/>
              <a:ahLst/>
              <a:cxnLst/>
              <a:rect l="l" t="t" r="r" b="b"/>
              <a:pathLst>
                <a:path w="639726" h="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grpSp>
        <p:nvGrpSpPr>
          <p:cNvPr id="11" name="Group 11"/>
          <p:cNvGrpSpPr/>
          <p:nvPr/>
        </p:nvGrpSpPr>
        <p:grpSpPr>
          <a:xfrm>
            <a:off x="16772206" y="8160770"/>
            <a:ext cx="3336389" cy="1183255"/>
            <a:chOff x="0" y="0"/>
            <a:chExt cx="1145914" cy="406400"/>
          </a:xfrm>
        </p:grpSpPr>
        <p:sp>
          <p:nvSpPr>
            <p:cNvPr id="12" name="Freeform 12"/>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3" name="TextBox 13"/>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9507539" y="1547643"/>
            <a:ext cx="6216572" cy="971412"/>
            <a:chOff x="0" y="0"/>
            <a:chExt cx="2600764" cy="406400"/>
          </a:xfrm>
        </p:grpSpPr>
        <p:sp>
          <p:nvSpPr>
            <p:cNvPr id="15" name="Freeform 15"/>
            <p:cNvSpPr/>
            <p:nvPr/>
          </p:nvSpPr>
          <p:spPr>
            <a:xfrm>
              <a:off x="0" y="0"/>
              <a:ext cx="2600764" cy="406400"/>
            </a:xfrm>
            <a:custGeom>
              <a:avLst/>
              <a:gdLst/>
              <a:ahLst/>
              <a:cxnLst/>
              <a:rect l="l" t="t" r="r" b="b"/>
              <a:pathLst>
                <a:path w="2600764" h="406400">
                  <a:moveTo>
                    <a:pt x="2397564" y="0"/>
                  </a:moveTo>
                  <a:cubicBezTo>
                    <a:pt x="2509788" y="0"/>
                    <a:pt x="2600764" y="90976"/>
                    <a:pt x="2600764" y="203200"/>
                  </a:cubicBezTo>
                  <a:cubicBezTo>
                    <a:pt x="2600764" y="315424"/>
                    <a:pt x="2509788" y="406400"/>
                    <a:pt x="2397564" y="406400"/>
                  </a:cubicBezTo>
                  <a:lnTo>
                    <a:pt x="203200" y="406400"/>
                  </a:lnTo>
                  <a:cubicBezTo>
                    <a:pt x="90976" y="406400"/>
                    <a:pt x="0" y="315424"/>
                    <a:pt x="0" y="203200"/>
                  </a:cubicBezTo>
                  <a:cubicBezTo>
                    <a:pt x="0" y="90976"/>
                    <a:pt x="90976" y="0"/>
                    <a:pt x="203200" y="0"/>
                  </a:cubicBezTo>
                  <a:close/>
                </a:path>
              </a:pathLst>
            </a:custGeom>
            <a:solidFill>
              <a:srgbClr val="EEECDE"/>
            </a:solidFill>
          </p:spPr>
          <p:txBody>
            <a:bodyPr/>
            <a:lstStyle/>
            <a:p>
              <a:endParaRPr lang="en-ID"/>
            </a:p>
          </p:txBody>
        </p:sp>
        <p:sp>
          <p:nvSpPr>
            <p:cNvPr id="16" name="TextBox 16"/>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7" name="Freeform 17"/>
          <p:cNvSpPr/>
          <p:nvPr/>
        </p:nvSpPr>
        <p:spPr>
          <a:xfrm>
            <a:off x="1427360" y="3020071"/>
            <a:ext cx="6399037" cy="4971252"/>
          </a:xfrm>
          <a:custGeom>
            <a:avLst/>
            <a:gdLst/>
            <a:ahLst/>
            <a:cxnLst/>
            <a:rect l="l" t="t" r="r" b="b"/>
            <a:pathLst>
              <a:path w="6399037" h="4971252">
                <a:moveTo>
                  <a:pt x="0" y="0"/>
                </a:moveTo>
                <a:lnTo>
                  <a:pt x="6399037" y="0"/>
                </a:lnTo>
                <a:lnTo>
                  <a:pt x="6399037" y="4971252"/>
                </a:lnTo>
                <a:lnTo>
                  <a:pt x="0" y="4971252"/>
                </a:lnTo>
                <a:lnTo>
                  <a:pt x="0" y="0"/>
                </a:lnTo>
                <a:close/>
              </a:path>
            </a:pathLst>
          </a:custGeom>
          <a:blipFill>
            <a:blip r:embed="rId8"/>
            <a:stretch>
              <a:fillRect/>
            </a:stretch>
          </a:blipFill>
        </p:spPr>
        <p:txBody>
          <a:bodyPr/>
          <a:lstStyle/>
          <a:p>
            <a:endParaRPr lang="en-ID"/>
          </a:p>
        </p:txBody>
      </p:sp>
      <p:sp>
        <p:nvSpPr>
          <p:cNvPr id="18" name="TextBox 18"/>
          <p:cNvSpPr txBox="1"/>
          <p:nvPr/>
        </p:nvSpPr>
        <p:spPr>
          <a:xfrm>
            <a:off x="1427360" y="1057275"/>
            <a:ext cx="8334782" cy="1488878"/>
          </a:xfrm>
          <a:prstGeom prst="rect">
            <a:avLst/>
          </a:prstGeom>
        </p:spPr>
        <p:txBody>
          <a:bodyPr lIns="0" tIns="0" rIns="0" bIns="0" rtlCol="0" anchor="t">
            <a:spAutoFit/>
          </a:bodyPr>
          <a:lstStyle/>
          <a:p>
            <a:pPr marL="0" lvl="0" indent="0">
              <a:lnSpc>
                <a:spcPts val="10687"/>
              </a:lnSpc>
              <a:spcBef>
                <a:spcPct val="0"/>
              </a:spcBef>
            </a:pPr>
            <a:r>
              <a:rPr lang="en-US" sz="9988">
                <a:solidFill>
                  <a:srgbClr val="EEECDE"/>
                </a:solidFill>
                <a:latin typeface="Poppins Semi-Bold"/>
              </a:rPr>
              <a:t>Model</a:t>
            </a:r>
          </a:p>
        </p:txBody>
      </p:sp>
      <p:sp>
        <p:nvSpPr>
          <p:cNvPr id="19" name="TextBox 19"/>
          <p:cNvSpPr txBox="1"/>
          <p:nvPr/>
        </p:nvSpPr>
        <p:spPr>
          <a:xfrm>
            <a:off x="16524303" y="8479382"/>
            <a:ext cx="1389895"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15</a:t>
            </a:r>
          </a:p>
        </p:txBody>
      </p:sp>
      <p:sp>
        <p:nvSpPr>
          <p:cNvPr id="20" name="TextBox 20"/>
          <p:cNvSpPr txBox="1"/>
          <p:nvPr/>
        </p:nvSpPr>
        <p:spPr>
          <a:xfrm>
            <a:off x="11086227" y="1725692"/>
            <a:ext cx="3059196" cy="558165"/>
          </a:xfrm>
          <a:prstGeom prst="rect">
            <a:avLst/>
          </a:prstGeom>
        </p:spPr>
        <p:txBody>
          <a:bodyPr lIns="0" tIns="0" rIns="0" bIns="0" rtlCol="0" anchor="t">
            <a:spAutoFit/>
          </a:bodyPr>
          <a:lstStyle/>
          <a:p>
            <a:pPr marL="0" lvl="0" indent="0" algn="ctr">
              <a:lnSpc>
                <a:spcPts val="4289"/>
              </a:lnSpc>
              <a:spcBef>
                <a:spcPct val="0"/>
              </a:spcBef>
            </a:pPr>
            <a:r>
              <a:rPr lang="en-US" sz="3299">
                <a:solidFill>
                  <a:srgbClr val="331959"/>
                </a:solidFill>
                <a:latin typeface="Poppins Bold"/>
              </a:rPr>
              <a:t>Loss</a:t>
            </a:r>
          </a:p>
        </p:txBody>
      </p:sp>
      <p:sp>
        <p:nvSpPr>
          <p:cNvPr id="21" name="Freeform 21"/>
          <p:cNvSpPr/>
          <p:nvPr/>
        </p:nvSpPr>
        <p:spPr>
          <a:xfrm>
            <a:off x="15969108" y="677037"/>
            <a:ext cx="1110389" cy="1110389"/>
          </a:xfrm>
          <a:custGeom>
            <a:avLst/>
            <a:gdLst/>
            <a:ahLst/>
            <a:cxnLst/>
            <a:rect l="l" t="t" r="r" b="b"/>
            <a:pathLst>
              <a:path w="1110389" h="1110389">
                <a:moveTo>
                  <a:pt x="0" y="0"/>
                </a:moveTo>
                <a:lnTo>
                  <a:pt x="1110389" y="0"/>
                </a:lnTo>
                <a:lnTo>
                  <a:pt x="1110389" y="1110389"/>
                </a:lnTo>
                <a:lnTo>
                  <a:pt x="0" y="11103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
        <p:nvSpPr>
          <p:cNvPr id="22" name="Freeform 22"/>
          <p:cNvSpPr/>
          <p:nvPr/>
        </p:nvSpPr>
        <p:spPr>
          <a:xfrm>
            <a:off x="-997801" y="6705872"/>
            <a:ext cx="1712114" cy="1712114"/>
          </a:xfrm>
          <a:custGeom>
            <a:avLst/>
            <a:gdLst/>
            <a:ahLst/>
            <a:cxnLst/>
            <a:rect l="l" t="t" r="r" b="b"/>
            <a:pathLst>
              <a:path w="1712114" h="1712114">
                <a:moveTo>
                  <a:pt x="0" y="0"/>
                </a:moveTo>
                <a:lnTo>
                  <a:pt x="1712114" y="0"/>
                </a:lnTo>
                <a:lnTo>
                  <a:pt x="1712114" y="1712114"/>
                </a:lnTo>
                <a:lnTo>
                  <a:pt x="0" y="17121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grpSp>
        <p:nvGrpSpPr>
          <p:cNvPr id="23" name="Group 23"/>
          <p:cNvGrpSpPr/>
          <p:nvPr/>
        </p:nvGrpSpPr>
        <p:grpSpPr>
          <a:xfrm>
            <a:off x="9223668" y="2876076"/>
            <a:ext cx="6236188" cy="6061826"/>
            <a:chOff x="0" y="0"/>
            <a:chExt cx="8314917" cy="8082435"/>
          </a:xfrm>
        </p:grpSpPr>
        <p:sp>
          <p:nvSpPr>
            <p:cNvPr id="24" name="TextBox 24"/>
            <p:cNvSpPr txBox="1"/>
            <p:nvPr/>
          </p:nvSpPr>
          <p:spPr>
            <a:xfrm>
              <a:off x="1618006" y="7709459"/>
              <a:ext cx="781047" cy="372976"/>
            </a:xfrm>
            <a:prstGeom prst="rect">
              <a:avLst/>
            </a:prstGeom>
          </p:spPr>
          <p:txBody>
            <a:bodyPr lIns="0" tIns="0" rIns="0" bIns="0" rtlCol="0" anchor="t">
              <a:spAutoFit/>
            </a:bodyPr>
            <a:lstStyle/>
            <a:p>
              <a:pPr algn="ctr">
                <a:lnSpc>
                  <a:spcPts val="2423"/>
                </a:lnSpc>
              </a:pPr>
              <a:r>
                <a:rPr lang="en-US" sz="1730">
                  <a:solidFill>
                    <a:srgbClr val="FFFFFF"/>
                  </a:solidFill>
                  <a:latin typeface="Canva Sans"/>
                </a:rPr>
                <a:t>LSTM</a:t>
              </a:r>
            </a:p>
          </p:txBody>
        </p:sp>
        <p:sp>
          <p:nvSpPr>
            <p:cNvPr id="25" name="TextBox 25"/>
            <p:cNvSpPr txBox="1"/>
            <p:nvPr/>
          </p:nvSpPr>
          <p:spPr>
            <a:xfrm>
              <a:off x="4285264" y="7709459"/>
              <a:ext cx="640027" cy="372976"/>
            </a:xfrm>
            <a:prstGeom prst="rect">
              <a:avLst/>
            </a:prstGeom>
          </p:spPr>
          <p:txBody>
            <a:bodyPr lIns="0" tIns="0" rIns="0" bIns="0" rtlCol="0" anchor="t">
              <a:spAutoFit/>
            </a:bodyPr>
            <a:lstStyle/>
            <a:p>
              <a:pPr algn="ctr">
                <a:lnSpc>
                  <a:spcPts val="2423"/>
                </a:lnSpc>
              </a:pPr>
              <a:r>
                <a:rPr lang="en-US" sz="1730">
                  <a:solidFill>
                    <a:srgbClr val="FFFFFF"/>
                  </a:solidFill>
                  <a:latin typeface="Canva Sans"/>
                </a:rPr>
                <a:t>RNN</a:t>
              </a:r>
            </a:p>
          </p:txBody>
        </p:sp>
        <p:sp>
          <p:nvSpPr>
            <p:cNvPr id="26" name="TextBox 26"/>
            <p:cNvSpPr txBox="1"/>
            <p:nvPr/>
          </p:nvSpPr>
          <p:spPr>
            <a:xfrm>
              <a:off x="6978903" y="7709459"/>
              <a:ext cx="446244" cy="372976"/>
            </a:xfrm>
            <a:prstGeom prst="rect">
              <a:avLst/>
            </a:prstGeom>
          </p:spPr>
          <p:txBody>
            <a:bodyPr lIns="0" tIns="0" rIns="0" bIns="0" rtlCol="0" anchor="t">
              <a:spAutoFit/>
            </a:bodyPr>
            <a:lstStyle/>
            <a:p>
              <a:pPr algn="ctr">
                <a:lnSpc>
                  <a:spcPts val="2423"/>
                </a:lnSpc>
              </a:pPr>
              <a:r>
                <a:rPr lang="en-US" sz="1730">
                  <a:solidFill>
                    <a:srgbClr val="FFFFFF"/>
                  </a:solidFill>
                  <a:latin typeface="Canva Sans"/>
                </a:rPr>
                <a:t>NN</a:t>
              </a:r>
            </a:p>
          </p:txBody>
        </p:sp>
        <p:grpSp>
          <p:nvGrpSpPr>
            <p:cNvPr id="27" name="Group 27"/>
            <p:cNvGrpSpPr>
              <a:grpSpLocks noChangeAspect="1"/>
            </p:cNvGrpSpPr>
            <p:nvPr/>
          </p:nvGrpSpPr>
          <p:grpSpPr>
            <a:xfrm>
              <a:off x="895638" y="172201"/>
              <a:ext cx="7419280" cy="7419280"/>
              <a:chOff x="0" y="0"/>
              <a:chExt cx="10287000" cy="10287000"/>
            </a:xfrm>
          </p:grpSpPr>
          <p:sp>
            <p:nvSpPr>
              <p:cNvPr id="28" name="Freeform 28"/>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txBody>
              <a:bodyPr/>
              <a:lstStyle/>
              <a:p>
                <a:endParaRPr lang="en-ID"/>
              </a:p>
            </p:txBody>
          </p:sp>
          <p:sp>
            <p:nvSpPr>
              <p:cNvPr id="29" name="Freeform 29"/>
              <p:cNvSpPr/>
              <p:nvPr/>
            </p:nvSpPr>
            <p:spPr>
              <a:xfrm>
                <a:off x="0" y="25654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txBody>
              <a:bodyPr/>
              <a:lstStyle/>
              <a:p>
                <a:endParaRPr lang="en-ID"/>
              </a:p>
            </p:txBody>
          </p:sp>
          <p:sp>
            <p:nvSpPr>
              <p:cNvPr id="30" name="Freeform 30"/>
              <p:cNvSpPr/>
              <p:nvPr/>
            </p:nvSpPr>
            <p:spPr>
              <a:xfrm>
                <a:off x="0" y="51371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txBody>
              <a:bodyPr/>
              <a:lstStyle/>
              <a:p>
                <a:endParaRPr lang="en-ID"/>
              </a:p>
            </p:txBody>
          </p:sp>
          <p:sp>
            <p:nvSpPr>
              <p:cNvPr id="31" name="Freeform 31"/>
              <p:cNvSpPr/>
              <p:nvPr/>
            </p:nvSpPr>
            <p:spPr>
              <a:xfrm>
                <a:off x="0" y="77089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txBody>
              <a:bodyPr/>
              <a:lstStyle/>
              <a:p>
                <a:endParaRPr lang="en-ID"/>
              </a:p>
            </p:txBody>
          </p:sp>
          <p:sp>
            <p:nvSpPr>
              <p:cNvPr id="32" name="Freeform 32"/>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60000"/>
                </a:srgbClr>
              </a:solidFill>
            </p:spPr>
            <p:txBody>
              <a:bodyPr/>
              <a:lstStyle/>
              <a:p>
                <a:endParaRPr lang="en-ID"/>
              </a:p>
            </p:txBody>
          </p:sp>
        </p:grpSp>
        <p:sp>
          <p:nvSpPr>
            <p:cNvPr id="33" name="TextBox 33"/>
            <p:cNvSpPr txBox="1"/>
            <p:nvPr/>
          </p:nvSpPr>
          <p:spPr>
            <a:xfrm>
              <a:off x="11450" y="-28575"/>
              <a:ext cx="737634" cy="372976"/>
            </a:xfrm>
            <a:prstGeom prst="rect">
              <a:avLst/>
            </a:prstGeom>
          </p:spPr>
          <p:txBody>
            <a:bodyPr lIns="0" tIns="0" rIns="0" bIns="0" rtlCol="0" anchor="t">
              <a:spAutoFit/>
            </a:bodyPr>
            <a:lstStyle/>
            <a:p>
              <a:pPr algn="r">
                <a:lnSpc>
                  <a:spcPts val="2423"/>
                </a:lnSpc>
              </a:pPr>
              <a:r>
                <a:rPr lang="en-US" sz="1730">
                  <a:solidFill>
                    <a:srgbClr val="FFFFFF"/>
                  </a:solidFill>
                  <a:latin typeface="Canva Sans"/>
                </a:rPr>
                <a:t>0.08 </a:t>
              </a:r>
            </a:p>
          </p:txBody>
        </p:sp>
        <p:sp>
          <p:nvSpPr>
            <p:cNvPr id="34" name="TextBox 34"/>
            <p:cNvSpPr txBox="1"/>
            <p:nvPr/>
          </p:nvSpPr>
          <p:spPr>
            <a:xfrm>
              <a:off x="0" y="1826245"/>
              <a:ext cx="749084" cy="372976"/>
            </a:xfrm>
            <a:prstGeom prst="rect">
              <a:avLst/>
            </a:prstGeom>
          </p:spPr>
          <p:txBody>
            <a:bodyPr lIns="0" tIns="0" rIns="0" bIns="0" rtlCol="0" anchor="t">
              <a:spAutoFit/>
            </a:bodyPr>
            <a:lstStyle/>
            <a:p>
              <a:pPr algn="r">
                <a:lnSpc>
                  <a:spcPts val="2423"/>
                </a:lnSpc>
              </a:pPr>
              <a:r>
                <a:rPr lang="en-US" sz="1730">
                  <a:solidFill>
                    <a:srgbClr val="FFFFFF"/>
                  </a:solidFill>
                  <a:latin typeface="Canva Sans"/>
                </a:rPr>
                <a:t>0.06 </a:t>
              </a:r>
            </a:p>
          </p:txBody>
        </p:sp>
        <p:sp>
          <p:nvSpPr>
            <p:cNvPr id="35" name="TextBox 35"/>
            <p:cNvSpPr txBox="1"/>
            <p:nvPr/>
          </p:nvSpPr>
          <p:spPr>
            <a:xfrm>
              <a:off x="11163" y="3681065"/>
              <a:ext cx="737921" cy="372976"/>
            </a:xfrm>
            <a:prstGeom prst="rect">
              <a:avLst/>
            </a:prstGeom>
          </p:spPr>
          <p:txBody>
            <a:bodyPr lIns="0" tIns="0" rIns="0" bIns="0" rtlCol="0" anchor="t">
              <a:spAutoFit/>
            </a:bodyPr>
            <a:lstStyle/>
            <a:p>
              <a:pPr algn="r">
                <a:lnSpc>
                  <a:spcPts val="2423"/>
                </a:lnSpc>
              </a:pPr>
              <a:r>
                <a:rPr lang="en-US" sz="1730">
                  <a:solidFill>
                    <a:srgbClr val="FFFFFF"/>
                  </a:solidFill>
                  <a:latin typeface="Canva Sans"/>
                </a:rPr>
                <a:t>0.04 </a:t>
              </a:r>
            </a:p>
          </p:txBody>
        </p:sp>
        <p:sp>
          <p:nvSpPr>
            <p:cNvPr id="36" name="TextBox 36"/>
            <p:cNvSpPr txBox="1"/>
            <p:nvPr/>
          </p:nvSpPr>
          <p:spPr>
            <a:xfrm>
              <a:off x="27574" y="5535885"/>
              <a:ext cx="721510" cy="372976"/>
            </a:xfrm>
            <a:prstGeom prst="rect">
              <a:avLst/>
            </a:prstGeom>
          </p:spPr>
          <p:txBody>
            <a:bodyPr lIns="0" tIns="0" rIns="0" bIns="0" rtlCol="0" anchor="t">
              <a:spAutoFit/>
            </a:bodyPr>
            <a:lstStyle/>
            <a:p>
              <a:pPr algn="r">
                <a:lnSpc>
                  <a:spcPts val="2423"/>
                </a:lnSpc>
              </a:pPr>
              <a:r>
                <a:rPr lang="en-US" sz="1730">
                  <a:solidFill>
                    <a:srgbClr val="FFFFFF"/>
                  </a:solidFill>
                  <a:latin typeface="Canva Sans"/>
                </a:rPr>
                <a:t>0.02 </a:t>
              </a:r>
            </a:p>
          </p:txBody>
        </p:sp>
        <p:sp>
          <p:nvSpPr>
            <p:cNvPr id="37" name="TextBox 37"/>
            <p:cNvSpPr txBox="1"/>
            <p:nvPr/>
          </p:nvSpPr>
          <p:spPr>
            <a:xfrm>
              <a:off x="471433" y="7390705"/>
              <a:ext cx="277651" cy="372976"/>
            </a:xfrm>
            <a:prstGeom prst="rect">
              <a:avLst/>
            </a:prstGeom>
          </p:spPr>
          <p:txBody>
            <a:bodyPr lIns="0" tIns="0" rIns="0" bIns="0" rtlCol="0" anchor="t">
              <a:spAutoFit/>
            </a:bodyPr>
            <a:lstStyle/>
            <a:p>
              <a:pPr algn="r">
                <a:lnSpc>
                  <a:spcPts val="2423"/>
                </a:lnSpc>
              </a:pPr>
              <a:r>
                <a:rPr lang="en-US" sz="1730">
                  <a:solidFill>
                    <a:srgbClr val="FFFFFF"/>
                  </a:solidFill>
                  <a:latin typeface="Canva Sans"/>
                </a:rPr>
                <a:t>0 </a:t>
              </a:r>
            </a:p>
          </p:txBody>
        </p:sp>
        <p:grpSp>
          <p:nvGrpSpPr>
            <p:cNvPr id="38" name="Group 38"/>
            <p:cNvGrpSpPr>
              <a:grpSpLocks noChangeAspect="1"/>
            </p:cNvGrpSpPr>
            <p:nvPr/>
          </p:nvGrpSpPr>
          <p:grpSpPr>
            <a:xfrm>
              <a:off x="895638" y="167621"/>
              <a:ext cx="7419280" cy="7423859"/>
              <a:chOff x="0" y="-6350"/>
              <a:chExt cx="10287000" cy="10293350"/>
            </a:xfrm>
          </p:grpSpPr>
          <p:sp>
            <p:nvSpPr>
              <p:cNvPr id="39" name="Freeform 39"/>
              <p:cNvSpPr/>
              <p:nvPr/>
            </p:nvSpPr>
            <p:spPr>
              <a:xfrm>
                <a:off x="0" y="-6350"/>
                <a:ext cx="3086100" cy="10293350"/>
              </a:xfrm>
              <a:custGeom>
                <a:avLst/>
                <a:gdLst/>
                <a:ahLst/>
                <a:cxnLst/>
                <a:rect l="l" t="t" r="r" b="b"/>
                <a:pathLst>
                  <a:path w="3086100" h="10293350">
                    <a:moveTo>
                      <a:pt x="0" y="10293350"/>
                    </a:moveTo>
                    <a:lnTo>
                      <a:pt x="0" y="246888"/>
                    </a:lnTo>
                    <a:cubicBezTo>
                      <a:pt x="0" y="110536"/>
                      <a:pt x="110536" y="0"/>
                      <a:pt x="246888" y="0"/>
                    </a:cubicBezTo>
                    <a:lnTo>
                      <a:pt x="2839212" y="0"/>
                    </a:lnTo>
                    <a:cubicBezTo>
                      <a:pt x="2904691" y="0"/>
                      <a:pt x="2967488" y="26011"/>
                      <a:pt x="3013788" y="72312"/>
                    </a:cubicBezTo>
                    <a:cubicBezTo>
                      <a:pt x="3060089" y="118612"/>
                      <a:pt x="3086100" y="181409"/>
                      <a:pt x="3086100" y="246888"/>
                    </a:cubicBezTo>
                    <a:lnTo>
                      <a:pt x="3086100" y="10293350"/>
                    </a:lnTo>
                    <a:close/>
                  </a:path>
                </a:pathLst>
              </a:custGeom>
              <a:solidFill>
                <a:srgbClr val="6CE5E8"/>
              </a:solidFill>
            </p:spPr>
            <p:txBody>
              <a:bodyPr/>
              <a:lstStyle/>
              <a:p>
                <a:endParaRPr lang="en-ID"/>
              </a:p>
            </p:txBody>
          </p:sp>
          <p:sp>
            <p:nvSpPr>
              <p:cNvPr id="40" name="Freeform 40"/>
              <p:cNvSpPr/>
              <p:nvPr/>
            </p:nvSpPr>
            <p:spPr>
              <a:xfrm>
                <a:off x="3600450" y="250825"/>
                <a:ext cx="3086100" cy="10036175"/>
              </a:xfrm>
              <a:custGeom>
                <a:avLst/>
                <a:gdLst/>
                <a:ahLst/>
                <a:cxnLst/>
                <a:rect l="l" t="t" r="r" b="b"/>
                <a:pathLst>
                  <a:path w="3086100" h="10036175">
                    <a:moveTo>
                      <a:pt x="0" y="10036175"/>
                    </a:moveTo>
                    <a:lnTo>
                      <a:pt x="0" y="246888"/>
                    </a:lnTo>
                    <a:cubicBezTo>
                      <a:pt x="0" y="181409"/>
                      <a:pt x="26011"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10036175"/>
                    </a:lnTo>
                    <a:close/>
                  </a:path>
                </a:pathLst>
              </a:custGeom>
              <a:solidFill>
                <a:srgbClr val="6CE5E8"/>
              </a:solidFill>
            </p:spPr>
            <p:txBody>
              <a:bodyPr/>
              <a:lstStyle/>
              <a:p>
                <a:endParaRPr lang="en-ID"/>
              </a:p>
            </p:txBody>
          </p:sp>
          <p:sp>
            <p:nvSpPr>
              <p:cNvPr id="41" name="Freeform 41"/>
              <p:cNvSpPr/>
              <p:nvPr/>
            </p:nvSpPr>
            <p:spPr>
              <a:xfrm>
                <a:off x="7200900" y="5137150"/>
                <a:ext cx="3086100" cy="5149850"/>
              </a:xfrm>
              <a:custGeom>
                <a:avLst/>
                <a:gdLst/>
                <a:ahLst/>
                <a:cxnLst/>
                <a:rect l="l" t="t" r="r" b="b"/>
                <a:pathLst>
                  <a:path w="3086100" h="5149850">
                    <a:moveTo>
                      <a:pt x="0" y="5149850"/>
                    </a:moveTo>
                    <a:lnTo>
                      <a:pt x="0" y="246888"/>
                    </a:lnTo>
                    <a:cubicBezTo>
                      <a:pt x="0" y="181409"/>
                      <a:pt x="26012"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5149850"/>
                    </a:lnTo>
                    <a:close/>
                  </a:path>
                </a:pathLst>
              </a:custGeom>
              <a:solidFill>
                <a:srgbClr val="6CE5E8"/>
              </a:solidFill>
            </p:spPr>
            <p:txBody>
              <a:bodyPr/>
              <a:lstStyle/>
              <a:p>
                <a:endParaRPr lang="en-ID"/>
              </a:p>
            </p:txBody>
          </p:sp>
        </p:grpSp>
      </p:grpSp>
      <p:sp>
        <p:nvSpPr>
          <p:cNvPr id="42" name="TextBox 42"/>
          <p:cNvSpPr txBox="1"/>
          <p:nvPr/>
        </p:nvSpPr>
        <p:spPr>
          <a:xfrm>
            <a:off x="10313032" y="3044181"/>
            <a:ext cx="1237461" cy="478763"/>
          </a:xfrm>
          <a:prstGeom prst="rect">
            <a:avLst/>
          </a:prstGeom>
        </p:spPr>
        <p:txBody>
          <a:bodyPr lIns="0" tIns="0" rIns="0" bIns="0" rtlCol="0" anchor="t">
            <a:spAutoFit/>
          </a:bodyPr>
          <a:lstStyle/>
          <a:p>
            <a:pPr algn="just">
              <a:lnSpc>
                <a:spcPts val="3642"/>
              </a:lnSpc>
            </a:pPr>
            <a:r>
              <a:rPr lang="en-US" sz="2802">
                <a:solidFill>
                  <a:srgbClr val="000000"/>
                </a:solidFill>
                <a:latin typeface="Poppins Bold"/>
              </a:rPr>
              <a:t>0.08</a:t>
            </a:r>
          </a:p>
        </p:txBody>
      </p:sp>
      <p:sp>
        <p:nvSpPr>
          <p:cNvPr id="43" name="TextBox 43"/>
          <p:cNvSpPr txBox="1"/>
          <p:nvPr/>
        </p:nvSpPr>
        <p:spPr>
          <a:xfrm>
            <a:off x="12168545" y="3254987"/>
            <a:ext cx="1237461" cy="478763"/>
          </a:xfrm>
          <a:prstGeom prst="rect">
            <a:avLst/>
          </a:prstGeom>
        </p:spPr>
        <p:txBody>
          <a:bodyPr lIns="0" tIns="0" rIns="0" bIns="0" rtlCol="0" anchor="t">
            <a:spAutoFit/>
          </a:bodyPr>
          <a:lstStyle/>
          <a:p>
            <a:pPr algn="just">
              <a:lnSpc>
                <a:spcPts val="3642"/>
              </a:lnSpc>
            </a:pPr>
            <a:r>
              <a:rPr lang="en-US" sz="2802">
                <a:solidFill>
                  <a:srgbClr val="201039"/>
                </a:solidFill>
                <a:latin typeface="Poppins Bold"/>
              </a:rPr>
              <a:t>0.078</a:t>
            </a:r>
          </a:p>
        </p:txBody>
      </p:sp>
      <p:sp>
        <p:nvSpPr>
          <p:cNvPr id="44" name="TextBox 44"/>
          <p:cNvSpPr txBox="1"/>
          <p:nvPr/>
        </p:nvSpPr>
        <p:spPr>
          <a:xfrm>
            <a:off x="14145423" y="5849839"/>
            <a:ext cx="1237461" cy="478763"/>
          </a:xfrm>
          <a:prstGeom prst="rect">
            <a:avLst/>
          </a:prstGeom>
        </p:spPr>
        <p:txBody>
          <a:bodyPr lIns="0" tIns="0" rIns="0" bIns="0" rtlCol="0" anchor="t">
            <a:spAutoFit/>
          </a:bodyPr>
          <a:lstStyle/>
          <a:p>
            <a:pPr algn="just">
              <a:lnSpc>
                <a:spcPts val="3642"/>
              </a:lnSpc>
            </a:pPr>
            <a:r>
              <a:rPr lang="en-US" sz="2802">
                <a:solidFill>
                  <a:srgbClr val="000000"/>
                </a:solidFill>
                <a:latin typeface="Poppins Bold"/>
              </a:rPr>
              <a:t>0.04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54702" y="-3218158"/>
            <a:ext cx="19273136" cy="12476458"/>
          </a:xfrm>
          <a:custGeom>
            <a:avLst/>
            <a:gdLst/>
            <a:ahLst/>
            <a:cxnLst/>
            <a:rect l="l" t="t" r="r" b="b"/>
            <a:pathLst>
              <a:path w="19273136" h="12476458">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t="-54476"/>
            </a:stretch>
          </a:blipFill>
        </p:spPr>
        <p:txBody>
          <a:bodyPr/>
          <a:lstStyle/>
          <a:p>
            <a:endParaRPr lang="en-ID"/>
          </a:p>
        </p:txBody>
      </p:sp>
      <p:sp>
        <p:nvSpPr>
          <p:cNvPr id="3" name="Freeform 3"/>
          <p:cNvSpPr/>
          <p:nvPr/>
        </p:nvSpPr>
        <p:spPr>
          <a:xfrm>
            <a:off x="8941564" y="6764253"/>
            <a:ext cx="10086395" cy="10086395"/>
          </a:xfrm>
          <a:custGeom>
            <a:avLst/>
            <a:gdLst/>
            <a:ahLst/>
            <a:cxnLst/>
            <a:rect l="l" t="t" r="r" b="b"/>
            <a:pathLst>
              <a:path w="10086395" h="10086395">
                <a:moveTo>
                  <a:pt x="0" y="0"/>
                </a:moveTo>
                <a:lnTo>
                  <a:pt x="10086395" y="0"/>
                </a:lnTo>
                <a:lnTo>
                  <a:pt x="10086395" y="10086395"/>
                </a:lnTo>
                <a:lnTo>
                  <a:pt x="0" y="10086395"/>
                </a:lnTo>
                <a:lnTo>
                  <a:pt x="0" y="0"/>
                </a:lnTo>
                <a:close/>
              </a:path>
            </a:pathLst>
          </a:custGeom>
          <a:blipFill>
            <a:blip r:embed="rId4">
              <a:alphaModFix amt="37000"/>
            </a:blip>
            <a:stretch>
              <a:fillRect/>
            </a:stretch>
          </a:blipFill>
        </p:spPr>
        <p:txBody>
          <a:bodyPr/>
          <a:lstStyle/>
          <a:p>
            <a:endParaRPr lang="en-ID"/>
          </a:p>
        </p:txBody>
      </p:sp>
      <p:sp>
        <p:nvSpPr>
          <p:cNvPr id="4" name="AutoShape 4"/>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5" name="Freeform 5"/>
          <p:cNvSpPr/>
          <p:nvPr/>
        </p:nvSpPr>
        <p:spPr>
          <a:xfrm>
            <a:off x="-1144831" y="-6563452"/>
            <a:ext cx="10086395" cy="10086395"/>
          </a:xfrm>
          <a:custGeom>
            <a:avLst/>
            <a:gdLst/>
            <a:ahLst/>
            <a:cxnLst/>
            <a:rect l="l" t="t" r="r" b="b"/>
            <a:pathLst>
              <a:path w="10086395" h="10086395">
                <a:moveTo>
                  <a:pt x="0" y="0"/>
                </a:moveTo>
                <a:lnTo>
                  <a:pt x="10086395" y="0"/>
                </a:lnTo>
                <a:lnTo>
                  <a:pt x="10086395" y="10086396"/>
                </a:lnTo>
                <a:lnTo>
                  <a:pt x="0" y="10086396"/>
                </a:lnTo>
                <a:lnTo>
                  <a:pt x="0" y="0"/>
                </a:lnTo>
                <a:close/>
              </a:path>
            </a:pathLst>
          </a:custGeom>
          <a:blipFill>
            <a:blip r:embed="rId4">
              <a:alphaModFix amt="37000"/>
            </a:blip>
            <a:stretch>
              <a:fillRect/>
            </a:stretch>
          </a:blipFill>
        </p:spPr>
        <p:txBody>
          <a:bodyPr/>
          <a:lstStyle/>
          <a:p>
            <a:endParaRPr lang="en-ID"/>
          </a:p>
        </p:txBody>
      </p:sp>
      <p:grpSp>
        <p:nvGrpSpPr>
          <p:cNvPr id="6" name="Group 6"/>
          <p:cNvGrpSpPr/>
          <p:nvPr/>
        </p:nvGrpSpPr>
        <p:grpSpPr>
          <a:xfrm>
            <a:off x="1790638" y="9535225"/>
            <a:ext cx="1581115" cy="479795"/>
            <a:chOff x="0" y="0"/>
            <a:chExt cx="2108154" cy="639726"/>
          </a:xfrm>
        </p:grpSpPr>
        <p:sp>
          <p:nvSpPr>
            <p:cNvPr id="7" name="Freeform 7"/>
            <p:cNvSpPr/>
            <p:nvPr/>
          </p:nvSpPr>
          <p:spPr>
            <a:xfrm>
              <a:off x="1468427" y="0"/>
              <a:ext cx="639726" cy="639726"/>
            </a:xfrm>
            <a:custGeom>
              <a:avLst/>
              <a:gdLst/>
              <a:ahLst/>
              <a:cxnLst/>
              <a:rect l="l" t="t" r="r" b="b"/>
              <a:pathLst>
                <a:path w="639726" h="639726">
                  <a:moveTo>
                    <a:pt x="0" y="0"/>
                  </a:moveTo>
                  <a:lnTo>
                    <a:pt x="639727" y="0"/>
                  </a:lnTo>
                  <a:lnTo>
                    <a:pt x="639727"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8" name="Freeform 8"/>
            <p:cNvSpPr/>
            <p:nvPr/>
          </p:nvSpPr>
          <p:spPr>
            <a:xfrm>
              <a:off x="0" y="0"/>
              <a:ext cx="639726" cy="639726"/>
            </a:xfrm>
            <a:custGeom>
              <a:avLst/>
              <a:gdLst/>
              <a:ahLst/>
              <a:cxnLst/>
              <a:rect l="l" t="t" r="r" b="b"/>
              <a:pathLst>
                <a:path w="639726" h="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9" name="Freeform 9"/>
            <p:cNvSpPr/>
            <p:nvPr/>
          </p:nvSpPr>
          <p:spPr>
            <a:xfrm>
              <a:off x="734214" y="0"/>
              <a:ext cx="639726" cy="639726"/>
            </a:xfrm>
            <a:custGeom>
              <a:avLst/>
              <a:gdLst/>
              <a:ahLst/>
              <a:cxnLst/>
              <a:rect l="l" t="t" r="r" b="b"/>
              <a:pathLst>
                <a:path w="639726" h="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grpSp>
      <p:grpSp>
        <p:nvGrpSpPr>
          <p:cNvPr id="11" name="Group 11"/>
          <p:cNvGrpSpPr/>
          <p:nvPr/>
        </p:nvGrpSpPr>
        <p:grpSpPr>
          <a:xfrm>
            <a:off x="16772206" y="8170295"/>
            <a:ext cx="3336389" cy="1183255"/>
            <a:chOff x="0" y="0"/>
            <a:chExt cx="1145914" cy="406400"/>
          </a:xfrm>
        </p:grpSpPr>
        <p:sp>
          <p:nvSpPr>
            <p:cNvPr id="12" name="Freeform 12"/>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3" name="TextBox 13"/>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4" name="TextBox 14"/>
          <p:cNvSpPr txBox="1"/>
          <p:nvPr/>
        </p:nvSpPr>
        <p:spPr>
          <a:xfrm>
            <a:off x="1427360" y="1057275"/>
            <a:ext cx="8334782" cy="1488878"/>
          </a:xfrm>
          <a:prstGeom prst="rect">
            <a:avLst/>
          </a:prstGeom>
        </p:spPr>
        <p:txBody>
          <a:bodyPr lIns="0" tIns="0" rIns="0" bIns="0" rtlCol="0" anchor="t">
            <a:spAutoFit/>
          </a:bodyPr>
          <a:lstStyle/>
          <a:p>
            <a:pPr marL="0" lvl="0" indent="0">
              <a:lnSpc>
                <a:spcPts val="10687"/>
              </a:lnSpc>
              <a:spcBef>
                <a:spcPct val="0"/>
              </a:spcBef>
            </a:pPr>
            <a:r>
              <a:rPr lang="en-US" sz="9988">
                <a:solidFill>
                  <a:srgbClr val="EEECDE"/>
                </a:solidFill>
                <a:latin typeface="Poppins Bold"/>
              </a:rPr>
              <a:t>Kesimpulan</a:t>
            </a:r>
          </a:p>
        </p:txBody>
      </p:sp>
      <p:sp>
        <p:nvSpPr>
          <p:cNvPr id="15" name="TextBox 15"/>
          <p:cNvSpPr txBox="1"/>
          <p:nvPr/>
        </p:nvSpPr>
        <p:spPr>
          <a:xfrm>
            <a:off x="14024018" y="8488907"/>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16</a:t>
            </a:r>
          </a:p>
        </p:txBody>
      </p:sp>
      <p:grpSp>
        <p:nvGrpSpPr>
          <p:cNvPr id="16" name="Group 16"/>
          <p:cNvGrpSpPr/>
          <p:nvPr/>
        </p:nvGrpSpPr>
        <p:grpSpPr>
          <a:xfrm>
            <a:off x="1427360" y="2674944"/>
            <a:ext cx="4930383" cy="345127"/>
            <a:chOff x="0" y="0"/>
            <a:chExt cx="6573844" cy="460169"/>
          </a:xfrm>
        </p:grpSpPr>
        <p:grpSp>
          <p:nvGrpSpPr>
            <p:cNvPr id="17" name="Group 17"/>
            <p:cNvGrpSpPr>
              <a:grpSpLocks noChangeAspect="1"/>
            </p:cNvGrpSpPr>
            <p:nvPr/>
          </p:nvGrpSpPr>
          <p:grpSpPr>
            <a:xfrm>
              <a:off x="0" y="0"/>
              <a:ext cx="6573844" cy="460169"/>
              <a:chOff x="0" y="0"/>
              <a:chExt cx="1270000" cy="88900"/>
            </a:xfrm>
          </p:grpSpPr>
          <p:sp>
            <p:nvSpPr>
              <p:cNvPr id="18" name="Freeform 18"/>
              <p:cNvSpPr/>
              <p:nvPr/>
            </p:nvSpPr>
            <p:spPr>
              <a:xfrm>
                <a:off x="-2195" y="-71"/>
                <a:ext cx="1274391" cy="89042"/>
              </a:xfrm>
              <a:custGeom>
                <a:avLst/>
                <a:gdLst/>
                <a:ahLst/>
                <a:cxnLst/>
                <a:rect l="l" t="t" r="r" b="b"/>
                <a:pathLst>
                  <a:path w="1274391" h="89042">
                    <a:moveTo>
                      <a:pt x="46645" y="71"/>
                    </a:moveTo>
                    <a:lnTo>
                      <a:pt x="1227745" y="71"/>
                    </a:lnTo>
                    <a:lnTo>
                      <a:pt x="1227745" y="71"/>
                    </a:lnTo>
                    <a:cubicBezTo>
                      <a:pt x="1243673" y="0"/>
                      <a:pt x="1258421" y="8456"/>
                      <a:pt x="1266406" y="22238"/>
                    </a:cubicBezTo>
                    <a:cubicBezTo>
                      <a:pt x="1274390" y="36021"/>
                      <a:pt x="1274390" y="53021"/>
                      <a:pt x="1266406" y="66804"/>
                    </a:cubicBezTo>
                    <a:cubicBezTo>
                      <a:pt x="1258421" y="80586"/>
                      <a:pt x="1243673" y="89042"/>
                      <a:pt x="12277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494F56"/>
              </a:solidFill>
            </p:spPr>
            <p:txBody>
              <a:bodyPr/>
              <a:lstStyle/>
              <a:p>
                <a:endParaRPr lang="en-ID"/>
              </a:p>
            </p:txBody>
          </p:sp>
          <p:sp>
            <p:nvSpPr>
              <p:cNvPr id="19" name="Freeform 19"/>
              <p:cNvSpPr/>
              <p:nvPr/>
            </p:nvSpPr>
            <p:spPr>
              <a:xfrm>
                <a:off x="-2195" y="-71"/>
                <a:ext cx="893391" cy="89042"/>
              </a:xfrm>
              <a:custGeom>
                <a:avLst/>
                <a:gdLst/>
                <a:ahLst/>
                <a:cxnLst/>
                <a:rect l="l" t="t" r="r" b="b"/>
                <a:pathLst>
                  <a:path w="893391" h="89042">
                    <a:moveTo>
                      <a:pt x="46645" y="71"/>
                    </a:moveTo>
                    <a:lnTo>
                      <a:pt x="846745" y="71"/>
                    </a:lnTo>
                    <a:lnTo>
                      <a:pt x="846745" y="71"/>
                    </a:lnTo>
                    <a:cubicBezTo>
                      <a:pt x="862673" y="0"/>
                      <a:pt x="877421" y="8456"/>
                      <a:pt x="885406" y="22238"/>
                    </a:cubicBezTo>
                    <a:cubicBezTo>
                      <a:pt x="893390" y="36021"/>
                      <a:pt x="893390" y="53021"/>
                      <a:pt x="885406" y="66804"/>
                    </a:cubicBezTo>
                    <a:cubicBezTo>
                      <a:pt x="877421" y="80586"/>
                      <a:pt x="862673" y="89042"/>
                      <a:pt x="8467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6CE5E8"/>
              </a:solidFill>
            </p:spPr>
            <p:txBody>
              <a:bodyPr/>
              <a:lstStyle/>
              <a:p>
                <a:endParaRPr lang="en-ID"/>
              </a:p>
            </p:txBody>
          </p:sp>
        </p:grpSp>
      </p:grpSp>
      <p:sp>
        <p:nvSpPr>
          <p:cNvPr id="20" name="Freeform 20"/>
          <p:cNvSpPr/>
          <p:nvPr/>
        </p:nvSpPr>
        <p:spPr>
          <a:xfrm>
            <a:off x="14787597" y="1787426"/>
            <a:ext cx="1110389" cy="1110389"/>
          </a:xfrm>
          <a:custGeom>
            <a:avLst/>
            <a:gdLst/>
            <a:ahLst/>
            <a:cxnLst/>
            <a:rect l="l" t="t" r="r" b="b"/>
            <a:pathLst>
              <a:path w="1110389" h="1110389">
                <a:moveTo>
                  <a:pt x="0" y="0"/>
                </a:moveTo>
                <a:lnTo>
                  <a:pt x="1110389" y="0"/>
                </a:lnTo>
                <a:lnTo>
                  <a:pt x="1110389" y="1110390"/>
                </a:lnTo>
                <a:lnTo>
                  <a:pt x="0" y="1110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21" name="Freeform 21"/>
          <p:cNvSpPr/>
          <p:nvPr/>
        </p:nvSpPr>
        <p:spPr>
          <a:xfrm>
            <a:off x="5340567" y="9535225"/>
            <a:ext cx="2419645" cy="2419645"/>
          </a:xfrm>
          <a:custGeom>
            <a:avLst/>
            <a:gdLst/>
            <a:ahLst/>
            <a:cxnLst/>
            <a:rect l="l" t="t" r="r" b="b"/>
            <a:pathLst>
              <a:path w="2419645" h="2419645">
                <a:moveTo>
                  <a:pt x="0" y="0"/>
                </a:moveTo>
                <a:lnTo>
                  <a:pt x="2419645" y="0"/>
                </a:lnTo>
                <a:lnTo>
                  <a:pt x="2419645" y="2419645"/>
                </a:lnTo>
                <a:lnTo>
                  <a:pt x="0" y="2419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22" name="TextBox 22"/>
          <p:cNvSpPr txBox="1"/>
          <p:nvPr/>
        </p:nvSpPr>
        <p:spPr>
          <a:xfrm>
            <a:off x="1427360" y="3456269"/>
            <a:ext cx="14678104" cy="2632644"/>
          </a:xfrm>
          <a:prstGeom prst="rect">
            <a:avLst/>
          </a:prstGeom>
        </p:spPr>
        <p:txBody>
          <a:bodyPr lIns="0" tIns="0" rIns="0" bIns="0" rtlCol="0" anchor="t">
            <a:spAutoFit/>
          </a:bodyPr>
          <a:lstStyle/>
          <a:p>
            <a:pPr algn="just">
              <a:lnSpc>
                <a:spcPts val="3468"/>
              </a:lnSpc>
              <a:spcBef>
                <a:spcPct val="0"/>
              </a:spcBef>
            </a:pPr>
            <a:r>
              <a:rPr lang="en-US" sz="2477" spc="173">
                <a:solidFill>
                  <a:srgbClr val="EEECDE"/>
                </a:solidFill>
                <a:latin typeface="Poppins"/>
              </a:rPr>
              <a:t>Kelompok kami menyimpulkan bahwa metode </a:t>
            </a:r>
            <a:r>
              <a:rPr lang="en-US" sz="2477" spc="173">
                <a:solidFill>
                  <a:srgbClr val="EEECDE"/>
                </a:solidFill>
                <a:latin typeface="Poppins Italics"/>
              </a:rPr>
              <a:t>machine learning</a:t>
            </a:r>
            <a:r>
              <a:rPr lang="en-US" sz="2477" spc="173">
                <a:solidFill>
                  <a:srgbClr val="EEECDE"/>
                </a:solidFill>
                <a:latin typeface="Poppins"/>
              </a:rPr>
              <a:t> dengan tingkat </a:t>
            </a:r>
            <a:r>
              <a:rPr lang="en-US" sz="2477" spc="173">
                <a:solidFill>
                  <a:srgbClr val="EEECDE"/>
                </a:solidFill>
                <a:latin typeface="Poppins Bold"/>
              </a:rPr>
              <a:t>akurasi tertinggi</a:t>
            </a:r>
            <a:r>
              <a:rPr lang="en-US" sz="2477" spc="173">
                <a:solidFill>
                  <a:srgbClr val="EEECDE"/>
                </a:solidFill>
                <a:latin typeface="Poppins"/>
              </a:rPr>
              <a:t> dalam mengolah data IndoNLU adalah RNN, dengan akurasi mencapai 0,94. Metode ini juga memiliki nilai loss yang lebih rendah dibandingkan dengan metode machine learning lainnya, yakni sebesar 0,04. Dari sini, dapat kami simpulkan bahwa RNN merupakan metode machine learning yang </a:t>
            </a:r>
            <a:r>
              <a:rPr lang="en-US" sz="2477" spc="173">
                <a:solidFill>
                  <a:srgbClr val="EEECDE"/>
                </a:solidFill>
                <a:latin typeface="Poppins Bold"/>
              </a:rPr>
              <a:t>paling efekti</a:t>
            </a:r>
            <a:r>
              <a:rPr lang="en-US" sz="2477" spc="173">
                <a:solidFill>
                  <a:srgbClr val="EEECDE"/>
                </a:solidFill>
                <a:latin typeface="Poppins"/>
              </a:rPr>
              <a:t>f dibandingkan dengan dua metode lainnya.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12369444" y="-417202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37000"/>
            </a:blip>
            <a:stretch>
              <a:fillRect/>
            </a:stretch>
          </a:blipFill>
        </p:spPr>
        <p:txBody>
          <a:bodyPr/>
          <a:lstStyle/>
          <a:p>
            <a:endParaRPr lang="en-ID"/>
          </a:p>
        </p:txBody>
      </p:sp>
      <p:sp>
        <p:nvSpPr>
          <p:cNvPr id="3" name="Freeform 3"/>
          <p:cNvSpPr/>
          <p:nvPr/>
        </p:nvSpPr>
        <p:spPr>
          <a:xfrm>
            <a:off x="-245177" y="-3218158"/>
            <a:ext cx="19273136" cy="12476458"/>
          </a:xfrm>
          <a:custGeom>
            <a:avLst/>
            <a:gdLst/>
            <a:ahLst/>
            <a:cxnLst/>
            <a:rect l="l" t="t" r="r" b="b"/>
            <a:pathLst>
              <a:path w="19273136" h="12476458">
                <a:moveTo>
                  <a:pt x="0" y="0"/>
                </a:moveTo>
                <a:lnTo>
                  <a:pt x="19273136" y="0"/>
                </a:lnTo>
                <a:lnTo>
                  <a:pt x="19273136" y="12476458"/>
                </a:lnTo>
                <a:lnTo>
                  <a:pt x="0" y="12476458"/>
                </a:lnTo>
                <a:lnTo>
                  <a:pt x="0" y="0"/>
                </a:lnTo>
                <a:close/>
              </a:path>
            </a:pathLst>
          </a:custGeom>
          <a:blipFill>
            <a:blip r:embed="rId3">
              <a:extLst>
                <a:ext uri="{96DAC541-7B7A-43D3-8B79-37D633B846F1}">
                  <asvg:svgBlip xmlns:asvg="http://schemas.microsoft.com/office/drawing/2016/SVG/main" r:embed="rId4"/>
                </a:ext>
              </a:extLst>
            </a:blip>
            <a:stretch>
              <a:fillRect t="-54476"/>
            </a:stretch>
          </a:blipFill>
        </p:spPr>
        <p:txBody>
          <a:bodyPr/>
          <a:lstStyle/>
          <a:p>
            <a:endParaRPr lang="en-ID"/>
          </a:p>
        </p:txBody>
      </p:sp>
      <p:sp>
        <p:nvSpPr>
          <p:cNvPr id="4" name="AutoShape 4"/>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5" name="Freeform 5"/>
          <p:cNvSpPr/>
          <p:nvPr/>
        </p:nvSpPr>
        <p:spPr>
          <a:xfrm>
            <a:off x="13582044" y="9731805"/>
            <a:ext cx="1110389" cy="1110389"/>
          </a:xfrm>
          <a:custGeom>
            <a:avLst/>
            <a:gdLst/>
            <a:ahLst/>
            <a:cxnLst/>
            <a:rect l="l" t="t" r="r" b="b"/>
            <a:pathLst>
              <a:path w="1110389" h="1110389">
                <a:moveTo>
                  <a:pt x="0" y="0"/>
                </a:moveTo>
                <a:lnTo>
                  <a:pt x="1110389" y="0"/>
                </a:lnTo>
                <a:lnTo>
                  <a:pt x="1110389" y="1110390"/>
                </a:lnTo>
                <a:lnTo>
                  <a:pt x="0" y="11103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6" name="Freeform 6"/>
          <p:cNvSpPr/>
          <p:nvPr/>
        </p:nvSpPr>
        <p:spPr>
          <a:xfrm>
            <a:off x="1790638" y="600426"/>
            <a:ext cx="2419645" cy="2419645"/>
          </a:xfrm>
          <a:custGeom>
            <a:avLst/>
            <a:gdLst/>
            <a:ahLst/>
            <a:cxnLst/>
            <a:rect l="l" t="t" r="r" b="b"/>
            <a:pathLst>
              <a:path w="2419645" h="2419645">
                <a:moveTo>
                  <a:pt x="0" y="0"/>
                </a:moveTo>
                <a:lnTo>
                  <a:pt x="2419645" y="0"/>
                </a:lnTo>
                <a:lnTo>
                  <a:pt x="2419645" y="2419645"/>
                </a:lnTo>
                <a:lnTo>
                  <a:pt x="0" y="2419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7" name="Freeform 7"/>
          <p:cNvSpPr/>
          <p:nvPr/>
        </p:nvSpPr>
        <p:spPr>
          <a:xfrm>
            <a:off x="-2904108" y="6468687"/>
            <a:ext cx="10086395" cy="10086395"/>
          </a:xfrm>
          <a:custGeom>
            <a:avLst/>
            <a:gdLst/>
            <a:ahLst/>
            <a:cxnLst/>
            <a:rect l="l" t="t" r="r" b="b"/>
            <a:pathLst>
              <a:path w="10086395" h="10086395">
                <a:moveTo>
                  <a:pt x="0" y="0"/>
                </a:moveTo>
                <a:lnTo>
                  <a:pt x="10086395" y="0"/>
                </a:lnTo>
                <a:lnTo>
                  <a:pt x="10086395" y="10086395"/>
                </a:lnTo>
                <a:lnTo>
                  <a:pt x="0" y="10086395"/>
                </a:lnTo>
                <a:lnTo>
                  <a:pt x="0" y="0"/>
                </a:lnTo>
                <a:close/>
              </a:path>
            </a:pathLst>
          </a:custGeom>
          <a:blipFill>
            <a:blip r:embed="rId2">
              <a:alphaModFix amt="37000"/>
            </a:blip>
            <a:stretch>
              <a:fillRect/>
            </a:stretch>
          </a:blipFill>
        </p:spPr>
        <p:txBody>
          <a:bodyPr/>
          <a:lstStyle/>
          <a:p>
            <a:endParaRPr lang="en-ID"/>
          </a:p>
        </p:txBody>
      </p:sp>
      <p:sp>
        <p:nvSpPr>
          <p:cNvPr id="8" name="Freeform 8"/>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9" name="Freeform 9"/>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0" name="Freeform 10"/>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1" name="TextBox 11"/>
          <p:cNvSpPr txBox="1"/>
          <p:nvPr/>
        </p:nvSpPr>
        <p:spPr>
          <a:xfrm>
            <a:off x="5448916" y="5086350"/>
            <a:ext cx="7390168" cy="2137219"/>
          </a:xfrm>
          <a:prstGeom prst="rect">
            <a:avLst/>
          </a:prstGeom>
        </p:spPr>
        <p:txBody>
          <a:bodyPr lIns="0" tIns="0" rIns="0" bIns="0" rtlCol="0" anchor="t">
            <a:spAutoFit/>
          </a:bodyPr>
          <a:lstStyle/>
          <a:p>
            <a:pPr algn="ctr">
              <a:lnSpc>
                <a:spcPts val="4237"/>
              </a:lnSpc>
            </a:pPr>
            <a:r>
              <a:rPr lang="en-US" sz="3259">
                <a:solidFill>
                  <a:srgbClr val="FFFFFF"/>
                </a:solidFill>
                <a:latin typeface="Poppins"/>
              </a:rPr>
              <a:t>By: DSC-Platinum Group 1</a:t>
            </a:r>
          </a:p>
          <a:p>
            <a:pPr algn="ctr">
              <a:lnSpc>
                <a:spcPts val="4237"/>
              </a:lnSpc>
            </a:pPr>
            <a:endParaRPr lang="en-US" sz="3259">
              <a:solidFill>
                <a:srgbClr val="FFFFFF"/>
              </a:solidFill>
              <a:latin typeface="Poppins"/>
            </a:endParaRPr>
          </a:p>
          <a:p>
            <a:pPr algn="ctr">
              <a:lnSpc>
                <a:spcPts val="4237"/>
              </a:lnSpc>
            </a:pPr>
            <a:r>
              <a:rPr lang="en-US" sz="3259">
                <a:solidFill>
                  <a:srgbClr val="FFFFFF"/>
                </a:solidFill>
                <a:latin typeface="Poppins"/>
              </a:rPr>
              <a:t>Special Thanks: </a:t>
            </a:r>
          </a:p>
          <a:p>
            <a:pPr marL="0" lvl="0" indent="0" algn="ctr">
              <a:lnSpc>
                <a:spcPts val="4237"/>
              </a:lnSpc>
              <a:spcBef>
                <a:spcPct val="0"/>
              </a:spcBef>
            </a:pPr>
            <a:r>
              <a:rPr lang="en-US" sz="3259">
                <a:solidFill>
                  <a:srgbClr val="FFFFFF"/>
                </a:solidFill>
                <a:latin typeface="Poppins"/>
              </a:rPr>
              <a:t>Mentor kami Wisnu Anggara</a:t>
            </a:r>
          </a:p>
        </p:txBody>
      </p:sp>
      <p:sp>
        <p:nvSpPr>
          <p:cNvPr id="12" name="Freeform 12"/>
          <p:cNvSpPr/>
          <p:nvPr/>
        </p:nvSpPr>
        <p:spPr>
          <a:xfrm>
            <a:off x="4605604" y="-1461"/>
            <a:ext cx="9326436" cy="9326436"/>
          </a:xfrm>
          <a:custGeom>
            <a:avLst/>
            <a:gdLst/>
            <a:ahLst/>
            <a:cxnLst/>
            <a:rect l="l" t="t" r="r" b="b"/>
            <a:pathLst>
              <a:path w="9326436" h="9326436">
                <a:moveTo>
                  <a:pt x="0" y="0"/>
                </a:moveTo>
                <a:lnTo>
                  <a:pt x="9326436" y="0"/>
                </a:lnTo>
                <a:lnTo>
                  <a:pt x="9326436" y="9326436"/>
                </a:lnTo>
                <a:lnTo>
                  <a:pt x="0" y="9326436"/>
                </a:lnTo>
                <a:lnTo>
                  <a:pt x="0" y="0"/>
                </a:lnTo>
                <a:close/>
              </a:path>
            </a:pathLst>
          </a:custGeom>
          <a:blipFill>
            <a:blip r:embed="rId9">
              <a:alphaModFix amt="18999"/>
            </a:blip>
            <a:stretch>
              <a:fillRect/>
            </a:stretch>
          </a:blipFill>
        </p:spPr>
        <p:txBody>
          <a:bodyPr/>
          <a:lstStyle/>
          <a:p>
            <a:endParaRPr lang="en-ID"/>
          </a:p>
        </p:txBody>
      </p:sp>
      <p:sp>
        <p:nvSpPr>
          <p:cNvPr id="13" name="TextBox 13"/>
          <p:cNvSpPr txBox="1"/>
          <p:nvPr/>
        </p:nvSpPr>
        <p:spPr>
          <a:xfrm>
            <a:off x="3147355" y="2867943"/>
            <a:ext cx="11993290" cy="1793814"/>
          </a:xfrm>
          <a:prstGeom prst="rect">
            <a:avLst/>
          </a:prstGeom>
        </p:spPr>
        <p:txBody>
          <a:bodyPr lIns="0" tIns="0" rIns="0" bIns="0" rtlCol="0" anchor="t">
            <a:spAutoFit/>
          </a:bodyPr>
          <a:lstStyle/>
          <a:p>
            <a:pPr marL="0" lvl="0" indent="0" algn="ctr">
              <a:lnSpc>
                <a:spcPts val="12834"/>
              </a:lnSpc>
              <a:spcBef>
                <a:spcPct val="0"/>
              </a:spcBef>
            </a:pPr>
            <a:r>
              <a:rPr lang="en-US" sz="11995">
                <a:solidFill>
                  <a:srgbClr val="EEECDE"/>
                </a:solidFill>
                <a:latin typeface="Poppins Semi-Bold"/>
              </a:rPr>
              <a:t>Thank You</a:t>
            </a:r>
          </a:p>
        </p:txBody>
      </p:sp>
      <p:sp>
        <p:nvSpPr>
          <p:cNvPr id="14" name="Freeform 14"/>
          <p:cNvSpPr/>
          <p:nvPr/>
        </p:nvSpPr>
        <p:spPr>
          <a:xfrm>
            <a:off x="5103252" y="471104"/>
            <a:ext cx="8381306" cy="8381306"/>
          </a:xfrm>
          <a:custGeom>
            <a:avLst/>
            <a:gdLst/>
            <a:ahLst/>
            <a:cxnLst/>
            <a:rect l="l" t="t" r="r" b="b"/>
            <a:pathLst>
              <a:path w="8381306" h="8381306">
                <a:moveTo>
                  <a:pt x="0" y="0"/>
                </a:moveTo>
                <a:lnTo>
                  <a:pt x="8381306" y="0"/>
                </a:lnTo>
                <a:lnTo>
                  <a:pt x="8381306" y="8381306"/>
                </a:lnTo>
                <a:lnTo>
                  <a:pt x="0" y="8381306"/>
                </a:lnTo>
                <a:lnTo>
                  <a:pt x="0" y="0"/>
                </a:lnTo>
                <a:close/>
              </a:path>
            </a:pathLst>
          </a:custGeom>
          <a:blipFill>
            <a:blip r:embed="rId9">
              <a:alphaModFix amt="27000"/>
            </a:blip>
            <a:stretch>
              <a:fillRect/>
            </a:stretch>
          </a:blipFill>
        </p:spPr>
        <p:txBody>
          <a:bodyPr/>
          <a:lstStyle/>
          <a:p>
            <a:endParaRPr lang="en-ID"/>
          </a:p>
        </p:txBody>
      </p:sp>
      <p:sp>
        <p:nvSpPr>
          <p:cNvPr id="15" name="Freeform 15"/>
          <p:cNvSpPr/>
          <p:nvPr/>
        </p:nvSpPr>
        <p:spPr>
          <a:xfrm>
            <a:off x="5694880" y="1028700"/>
            <a:ext cx="7198051" cy="7198051"/>
          </a:xfrm>
          <a:custGeom>
            <a:avLst/>
            <a:gdLst/>
            <a:ahLst/>
            <a:cxnLst/>
            <a:rect l="l" t="t" r="r" b="b"/>
            <a:pathLst>
              <a:path w="7198051" h="7198051">
                <a:moveTo>
                  <a:pt x="0" y="0"/>
                </a:moveTo>
                <a:lnTo>
                  <a:pt x="7198050" y="0"/>
                </a:lnTo>
                <a:lnTo>
                  <a:pt x="7198050" y="7198051"/>
                </a:lnTo>
                <a:lnTo>
                  <a:pt x="0" y="7198051"/>
                </a:lnTo>
                <a:lnTo>
                  <a:pt x="0" y="0"/>
                </a:lnTo>
                <a:close/>
              </a:path>
            </a:pathLst>
          </a:custGeom>
          <a:blipFill>
            <a:blip r:embed="rId9">
              <a:alphaModFix amt="37000"/>
            </a:blip>
            <a:stretch>
              <a:fillRect/>
            </a:stretch>
          </a:blipFill>
        </p:spPr>
        <p:txBody>
          <a:bodyPr/>
          <a:lstStyle/>
          <a:p>
            <a:endParaRPr lang="en-ID"/>
          </a:p>
        </p:txBody>
      </p:sp>
      <p:sp>
        <p:nvSpPr>
          <p:cNvPr id="16" name="Freeform 16"/>
          <p:cNvSpPr/>
          <p:nvPr/>
        </p:nvSpPr>
        <p:spPr>
          <a:xfrm>
            <a:off x="6269621" y="1662556"/>
            <a:ext cx="5998402" cy="5998402"/>
          </a:xfrm>
          <a:custGeom>
            <a:avLst/>
            <a:gdLst/>
            <a:ahLst/>
            <a:cxnLst/>
            <a:rect l="l" t="t" r="r" b="b"/>
            <a:pathLst>
              <a:path w="5998402" h="5998402">
                <a:moveTo>
                  <a:pt x="0" y="0"/>
                </a:moveTo>
                <a:lnTo>
                  <a:pt x="5998402" y="0"/>
                </a:lnTo>
                <a:lnTo>
                  <a:pt x="5998402" y="5998402"/>
                </a:lnTo>
                <a:lnTo>
                  <a:pt x="0" y="5998402"/>
                </a:lnTo>
                <a:lnTo>
                  <a:pt x="0" y="0"/>
                </a:lnTo>
                <a:close/>
              </a:path>
            </a:pathLst>
          </a:custGeom>
          <a:blipFill>
            <a:blip r:embed="rId9">
              <a:alphaModFix amt="29000"/>
            </a:blip>
            <a:stretch>
              <a:fillRect/>
            </a:stretch>
          </a:blipFill>
        </p:spPr>
        <p:txBody>
          <a:bodyPr/>
          <a:lstStyle/>
          <a:p>
            <a:endParaRPr lang="en-ID"/>
          </a:p>
        </p:txBody>
      </p:sp>
      <p:sp>
        <p:nvSpPr>
          <p:cNvPr id="17" name="Freeform 17"/>
          <p:cNvSpPr/>
          <p:nvPr/>
        </p:nvSpPr>
        <p:spPr>
          <a:xfrm>
            <a:off x="13316424" y="2640173"/>
            <a:ext cx="820815" cy="820815"/>
          </a:xfrm>
          <a:custGeom>
            <a:avLst/>
            <a:gdLst/>
            <a:ahLst/>
            <a:cxnLst/>
            <a:rect l="l" t="t" r="r" b="b"/>
            <a:pathLst>
              <a:path w="820815" h="820815">
                <a:moveTo>
                  <a:pt x="0" y="0"/>
                </a:moveTo>
                <a:lnTo>
                  <a:pt x="820815" y="0"/>
                </a:lnTo>
                <a:lnTo>
                  <a:pt x="820815" y="820815"/>
                </a:lnTo>
                <a:lnTo>
                  <a:pt x="0" y="8208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Freeform 18"/>
          <p:cNvSpPr/>
          <p:nvPr/>
        </p:nvSpPr>
        <p:spPr>
          <a:xfrm>
            <a:off x="-676673" y="6716859"/>
            <a:ext cx="1705373" cy="1705373"/>
          </a:xfrm>
          <a:custGeom>
            <a:avLst/>
            <a:gdLst/>
            <a:ahLst/>
            <a:cxnLst/>
            <a:rect l="l" t="t" r="r" b="b"/>
            <a:pathLst>
              <a:path w="1705373" h="1705373">
                <a:moveTo>
                  <a:pt x="0" y="0"/>
                </a:moveTo>
                <a:lnTo>
                  <a:pt x="1705373" y="0"/>
                </a:lnTo>
                <a:lnTo>
                  <a:pt x="1705373" y="1705373"/>
                </a:lnTo>
                <a:lnTo>
                  <a:pt x="0" y="17053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9" name="Freeform 19"/>
          <p:cNvSpPr/>
          <p:nvPr/>
        </p:nvSpPr>
        <p:spPr>
          <a:xfrm>
            <a:off x="14323499" y="6183534"/>
            <a:ext cx="2419645" cy="2419645"/>
          </a:xfrm>
          <a:custGeom>
            <a:avLst/>
            <a:gdLst/>
            <a:ahLst/>
            <a:cxnLst/>
            <a:rect l="l" t="t" r="r" b="b"/>
            <a:pathLst>
              <a:path w="2419645" h="2419645">
                <a:moveTo>
                  <a:pt x="0" y="0"/>
                </a:moveTo>
                <a:lnTo>
                  <a:pt x="2419645" y="0"/>
                </a:lnTo>
                <a:lnTo>
                  <a:pt x="2419645" y="2419645"/>
                </a:lnTo>
                <a:lnTo>
                  <a:pt x="0" y="2419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4066985" y="-4752506"/>
            <a:ext cx="9842707" cy="9842707"/>
          </a:xfrm>
          <a:custGeom>
            <a:avLst/>
            <a:gdLst/>
            <a:ahLst/>
            <a:cxnLst/>
            <a:rect l="l" t="t" r="r" b="b"/>
            <a:pathLst>
              <a:path w="9842707" h="9842707">
                <a:moveTo>
                  <a:pt x="0" y="0"/>
                </a:moveTo>
                <a:lnTo>
                  <a:pt x="9842707" y="0"/>
                </a:lnTo>
                <a:lnTo>
                  <a:pt x="9842707" y="9842707"/>
                </a:lnTo>
                <a:lnTo>
                  <a:pt x="0" y="9842707"/>
                </a:lnTo>
                <a:lnTo>
                  <a:pt x="0" y="0"/>
                </a:lnTo>
                <a:close/>
              </a:path>
            </a:pathLst>
          </a:custGeom>
          <a:blipFill>
            <a:blip r:embed="rId2">
              <a:alphaModFix amt="37000"/>
            </a:blip>
            <a:stretch>
              <a:fillRect/>
            </a:stretch>
          </a:blipFill>
        </p:spPr>
        <p:txBody>
          <a:bodyPr/>
          <a:lstStyle/>
          <a:p>
            <a:endParaRPr lang="en-ID"/>
          </a:p>
        </p:txBody>
      </p:sp>
      <p:sp>
        <p:nvSpPr>
          <p:cNvPr id="3" name="Freeform 3"/>
          <p:cNvSpPr/>
          <p:nvPr/>
        </p:nvSpPr>
        <p:spPr>
          <a:xfrm>
            <a:off x="-245177" y="-3218158"/>
            <a:ext cx="19273136" cy="12476458"/>
          </a:xfrm>
          <a:custGeom>
            <a:avLst/>
            <a:gdLst/>
            <a:ahLst/>
            <a:cxnLst/>
            <a:rect l="l" t="t" r="r" b="b"/>
            <a:pathLst>
              <a:path w="19273136" h="12476458">
                <a:moveTo>
                  <a:pt x="0" y="0"/>
                </a:moveTo>
                <a:lnTo>
                  <a:pt x="19273136" y="0"/>
                </a:lnTo>
                <a:lnTo>
                  <a:pt x="19273136" y="12476458"/>
                </a:lnTo>
                <a:lnTo>
                  <a:pt x="0" y="12476458"/>
                </a:lnTo>
                <a:lnTo>
                  <a:pt x="0" y="0"/>
                </a:lnTo>
                <a:close/>
              </a:path>
            </a:pathLst>
          </a:custGeom>
          <a:blipFill>
            <a:blip r:embed="rId3">
              <a:extLst>
                <a:ext uri="{96DAC541-7B7A-43D3-8B79-37D633B846F1}">
                  <asvg:svgBlip xmlns:asvg="http://schemas.microsoft.com/office/drawing/2016/SVG/main" r:embed="rId4"/>
                </a:ext>
              </a:extLst>
            </a:blip>
            <a:stretch>
              <a:fillRect t="-54476"/>
            </a:stretch>
          </a:blipFill>
        </p:spPr>
        <p:txBody>
          <a:bodyPr/>
          <a:lstStyle/>
          <a:p>
            <a:endParaRPr lang="en-ID"/>
          </a:p>
        </p:txBody>
      </p:sp>
      <p:sp>
        <p:nvSpPr>
          <p:cNvPr id="4" name="Freeform 4"/>
          <p:cNvSpPr/>
          <p:nvPr/>
        </p:nvSpPr>
        <p:spPr>
          <a:xfrm>
            <a:off x="1523665" y="2992433"/>
            <a:ext cx="4899710" cy="1049311"/>
          </a:xfrm>
          <a:custGeom>
            <a:avLst/>
            <a:gdLst/>
            <a:ahLst/>
            <a:cxnLst/>
            <a:rect l="l" t="t" r="r" b="b"/>
            <a:pathLst>
              <a:path w="4899710" h="1049311">
                <a:moveTo>
                  <a:pt x="0" y="0"/>
                </a:moveTo>
                <a:lnTo>
                  <a:pt x="4899710" y="0"/>
                </a:lnTo>
                <a:lnTo>
                  <a:pt x="4899710" y="1049311"/>
                </a:lnTo>
                <a:lnTo>
                  <a:pt x="0" y="1049311"/>
                </a:lnTo>
                <a:lnTo>
                  <a:pt x="0" y="0"/>
                </a:lnTo>
                <a:close/>
              </a:path>
            </a:pathLst>
          </a:custGeom>
          <a:blipFill>
            <a:blip r:embed="rId5">
              <a:alphaModFix amt="57000"/>
            </a:blip>
            <a:stretch>
              <a:fillRect/>
            </a:stretch>
          </a:blipFill>
        </p:spPr>
        <p:txBody>
          <a:bodyPr/>
          <a:lstStyle/>
          <a:p>
            <a:endParaRPr lang="en-ID"/>
          </a:p>
        </p:txBody>
      </p:sp>
      <p:sp>
        <p:nvSpPr>
          <p:cNvPr id="5" name="Freeform 5"/>
          <p:cNvSpPr/>
          <p:nvPr/>
        </p:nvSpPr>
        <p:spPr>
          <a:xfrm>
            <a:off x="1523665" y="4547186"/>
            <a:ext cx="4899710" cy="1049311"/>
          </a:xfrm>
          <a:custGeom>
            <a:avLst/>
            <a:gdLst/>
            <a:ahLst/>
            <a:cxnLst/>
            <a:rect l="l" t="t" r="r" b="b"/>
            <a:pathLst>
              <a:path w="4899710" h="1049311">
                <a:moveTo>
                  <a:pt x="0" y="0"/>
                </a:moveTo>
                <a:lnTo>
                  <a:pt x="4899710" y="0"/>
                </a:lnTo>
                <a:lnTo>
                  <a:pt x="4899710" y="1049310"/>
                </a:lnTo>
                <a:lnTo>
                  <a:pt x="0" y="1049310"/>
                </a:lnTo>
                <a:lnTo>
                  <a:pt x="0" y="0"/>
                </a:lnTo>
                <a:close/>
              </a:path>
            </a:pathLst>
          </a:custGeom>
          <a:blipFill>
            <a:blip r:embed="rId5">
              <a:alphaModFix amt="57000"/>
            </a:blip>
            <a:stretch>
              <a:fillRect/>
            </a:stretch>
          </a:blipFill>
        </p:spPr>
        <p:txBody>
          <a:bodyPr/>
          <a:lstStyle/>
          <a:p>
            <a:endParaRPr lang="en-ID"/>
          </a:p>
        </p:txBody>
      </p:sp>
      <p:sp>
        <p:nvSpPr>
          <p:cNvPr id="6" name="Freeform 6"/>
          <p:cNvSpPr/>
          <p:nvPr/>
        </p:nvSpPr>
        <p:spPr>
          <a:xfrm>
            <a:off x="1523665" y="6101326"/>
            <a:ext cx="4899710" cy="1049311"/>
          </a:xfrm>
          <a:custGeom>
            <a:avLst/>
            <a:gdLst/>
            <a:ahLst/>
            <a:cxnLst/>
            <a:rect l="l" t="t" r="r" b="b"/>
            <a:pathLst>
              <a:path w="4899710" h="1049311">
                <a:moveTo>
                  <a:pt x="0" y="0"/>
                </a:moveTo>
                <a:lnTo>
                  <a:pt x="4899710" y="0"/>
                </a:lnTo>
                <a:lnTo>
                  <a:pt x="4899710" y="1049311"/>
                </a:lnTo>
                <a:lnTo>
                  <a:pt x="0" y="1049311"/>
                </a:lnTo>
                <a:lnTo>
                  <a:pt x="0" y="0"/>
                </a:lnTo>
                <a:close/>
              </a:path>
            </a:pathLst>
          </a:custGeom>
          <a:blipFill>
            <a:blip r:embed="rId5">
              <a:alphaModFix amt="57000"/>
            </a:blip>
            <a:stretch>
              <a:fillRect/>
            </a:stretch>
          </a:blipFill>
        </p:spPr>
        <p:txBody>
          <a:bodyPr/>
          <a:lstStyle/>
          <a:p>
            <a:endParaRPr lang="en-ID"/>
          </a:p>
        </p:txBody>
      </p:sp>
      <p:sp>
        <p:nvSpPr>
          <p:cNvPr id="7" name="TextBox 7"/>
          <p:cNvSpPr txBox="1"/>
          <p:nvPr/>
        </p:nvSpPr>
        <p:spPr>
          <a:xfrm>
            <a:off x="2869617" y="4922709"/>
            <a:ext cx="3733874" cy="345611"/>
          </a:xfrm>
          <a:prstGeom prst="rect">
            <a:avLst/>
          </a:prstGeom>
        </p:spPr>
        <p:txBody>
          <a:bodyPr lIns="0" tIns="0" rIns="0" bIns="0" rtlCol="0" anchor="t">
            <a:spAutoFit/>
          </a:bodyPr>
          <a:lstStyle/>
          <a:p>
            <a:pPr algn="just">
              <a:lnSpc>
                <a:spcPts val="2644"/>
              </a:lnSpc>
              <a:spcBef>
                <a:spcPct val="0"/>
              </a:spcBef>
            </a:pPr>
            <a:r>
              <a:rPr lang="en-US" sz="2471">
                <a:solidFill>
                  <a:srgbClr val="EEECDE"/>
                </a:solidFill>
                <a:latin typeface="Now"/>
              </a:rPr>
              <a:t>Sumber Data</a:t>
            </a:r>
          </a:p>
        </p:txBody>
      </p:sp>
      <p:sp>
        <p:nvSpPr>
          <p:cNvPr id="8" name="TextBox 8"/>
          <p:cNvSpPr txBox="1"/>
          <p:nvPr/>
        </p:nvSpPr>
        <p:spPr>
          <a:xfrm>
            <a:off x="2869617" y="6476849"/>
            <a:ext cx="3026233" cy="345611"/>
          </a:xfrm>
          <a:prstGeom prst="rect">
            <a:avLst/>
          </a:prstGeom>
        </p:spPr>
        <p:txBody>
          <a:bodyPr lIns="0" tIns="0" rIns="0" bIns="0" rtlCol="0" anchor="t">
            <a:spAutoFit/>
          </a:bodyPr>
          <a:lstStyle/>
          <a:p>
            <a:pPr algn="just">
              <a:lnSpc>
                <a:spcPts val="2644"/>
              </a:lnSpc>
              <a:spcBef>
                <a:spcPct val="0"/>
              </a:spcBef>
            </a:pPr>
            <a:r>
              <a:rPr lang="en-US" sz="2471">
                <a:solidFill>
                  <a:srgbClr val="EEECDE"/>
                </a:solidFill>
                <a:latin typeface="Now"/>
              </a:rPr>
              <a:t>EDA</a:t>
            </a:r>
          </a:p>
        </p:txBody>
      </p:sp>
      <p:sp>
        <p:nvSpPr>
          <p:cNvPr id="9" name="TextBox 9"/>
          <p:cNvSpPr txBox="1"/>
          <p:nvPr/>
        </p:nvSpPr>
        <p:spPr>
          <a:xfrm>
            <a:off x="1961094" y="3262395"/>
            <a:ext cx="543756" cy="557013"/>
          </a:xfrm>
          <a:prstGeom prst="rect">
            <a:avLst/>
          </a:prstGeom>
        </p:spPr>
        <p:txBody>
          <a:bodyPr lIns="0" tIns="0" rIns="0" bIns="0" rtlCol="0" anchor="t">
            <a:spAutoFit/>
          </a:bodyPr>
          <a:lstStyle/>
          <a:p>
            <a:pPr marL="0" lvl="0" indent="0" algn="ctr">
              <a:lnSpc>
                <a:spcPts val="4202"/>
              </a:lnSpc>
              <a:spcBef>
                <a:spcPct val="0"/>
              </a:spcBef>
            </a:pPr>
            <a:r>
              <a:rPr lang="en-US" sz="3927" u="none">
                <a:solidFill>
                  <a:srgbClr val="EEECDE"/>
                </a:solidFill>
                <a:latin typeface="Now Medium"/>
              </a:rPr>
              <a:t>01</a:t>
            </a:r>
          </a:p>
        </p:txBody>
      </p:sp>
      <p:sp>
        <p:nvSpPr>
          <p:cNvPr id="10" name="TextBox 10"/>
          <p:cNvSpPr txBox="1"/>
          <p:nvPr/>
        </p:nvSpPr>
        <p:spPr>
          <a:xfrm>
            <a:off x="1913097" y="4833289"/>
            <a:ext cx="639750" cy="547699"/>
          </a:xfrm>
          <a:prstGeom prst="rect">
            <a:avLst/>
          </a:prstGeom>
        </p:spPr>
        <p:txBody>
          <a:bodyPr lIns="0" tIns="0" rIns="0" bIns="0" rtlCol="0" anchor="t">
            <a:spAutoFit/>
          </a:bodyPr>
          <a:lstStyle/>
          <a:p>
            <a:pPr algn="ctr">
              <a:lnSpc>
                <a:spcPts val="4202"/>
              </a:lnSpc>
              <a:spcBef>
                <a:spcPct val="0"/>
              </a:spcBef>
            </a:pPr>
            <a:r>
              <a:rPr lang="en-US" sz="3927">
                <a:solidFill>
                  <a:srgbClr val="EEECDE"/>
                </a:solidFill>
                <a:latin typeface="Now Medium"/>
              </a:rPr>
              <a:t>02</a:t>
            </a:r>
          </a:p>
        </p:txBody>
      </p:sp>
      <p:sp>
        <p:nvSpPr>
          <p:cNvPr id="11" name="TextBox 11"/>
          <p:cNvSpPr txBox="1"/>
          <p:nvPr/>
        </p:nvSpPr>
        <p:spPr>
          <a:xfrm>
            <a:off x="1907762" y="6387429"/>
            <a:ext cx="650420" cy="547699"/>
          </a:xfrm>
          <a:prstGeom prst="rect">
            <a:avLst/>
          </a:prstGeom>
        </p:spPr>
        <p:txBody>
          <a:bodyPr lIns="0" tIns="0" rIns="0" bIns="0" rtlCol="0" anchor="t">
            <a:spAutoFit/>
          </a:bodyPr>
          <a:lstStyle/>
          <a:p>
            <a:pPr algn="ctr">
              <a:lnSpc>
                <a:spcPts val="4202"/>
              </a:lnSpc>
              <a:spcBef>
                <a:spcPct val="0"/>
              </a:spcBef>
            </a:pPr>
            <a:r>
              <a:rPr lang="en-US" sz="3927">
                <a:solidFill>
                  <a:srgbClr val="EEECDE"/>
                </a:solidFill>
                <a:latin typeface="Now Medium"/>
              </a:rPr>
              <a:t>03</a:t>
            </a:r>
          </a:p>
        </p:txBody>
      </p:sp>
      <p:sp>
        <p:nvSpPr>
          <p:cNvPr id="12" name="Freeform 12"/>
          <p:cNvSpPr/>
          <p:nvPr/>
        </p:nvSpPr>
        <p:spPr>
          <a:xfrm>
            <a:off x="6941536" y="2991637"/>
            <a:ext cx="4899710" cy="1049311"/>
          </a:xfrm>
          <a:custGeom>
            <a:avLst/>
            <a:gdLst/>
            <a:ahLst/>
            <a:cxnLst/>
            <a:rect l="l" t="t" r="r" b="b"/>
            <a:pathLst>
              <a:path w="4899710" h="1049311">
                <a:moveTo>
                  <a:pt x="0" y="0"/>
                </a:moveTo>
                <a:lnTo>
                  <a:pt x="4899710" y="0"/>
                </a:lnTo>
                <a:lnTo>
                  <a:pt x="4899710" y="1049311"/>
                </a:lnTo>
                <a:lnTo>
                  <a:pt x="0" y="1049311"/>
                </a:lnTo>
                <a:lnTo>
                  <a:pt x="0" y="0"/>
                </a:lnTo>
                <a:close/>
              </a:path>
            </a:pathLst>
          </a:custGeom>
          <a:blipFill>
            <a:blip r:embed="rId5">
              <a:alphaModFix amt="57000"/>
            </a:blip>
            <a:stretch>
              <a:fillRect/>
            </a:stretch>
          </a:blipFill>
        </p:spPr>
        <p:txBody>
          <a:bodyPr/>
          <a:lstStyle/>
          <a:p>
            <a:endParaRPr lang="en-ID"/>
          </a:p>
        </p:txBody>
      </p:sp>
      <p:sp>
        <p:nvSpPr>
          <p:cNvPr id="13" name="TextBox 13"/>
          <p:cNvSpPr txBox="1"/>
          <p:nvPr/>
        </p:nvSpPr>
        <p:spPr>
          <a:xfrm>
            <a:off x="8319306" y="3386922"/>
            <a:ext cx="3235074" cy="345611"/>
          </a:xfrm>
          <a:prstGeom prst="rect">
            <a:avLst/>
          </a:prstGeom>
        </p:spPr>
        <p:txBody>
          <a:bodyPr lIns="0" tIns="0" rIns="0" bIns="0" rtlCol="0" anchor="t">
            <a:spAutoFit/>
          </a:bodyPr>
          <a:lstStyle/>
          <a:p>
            <a:pPr algn="just">
              <a:lnSpc>
                <a:spcPts val="2644"/>
              </a:lnSpc>
              <a:spcBef>
                <a:spcPct val="0"/>
              </a:spcBef>
            </a:pPr>
            <a:r>
              <a:rPr lang="en-US" sz="2471">
                <a:solidFill>
                  <a:srgbClr val="EEECDE"/>
                </a:solidFill>
                <a:latin typeface="Now"/>
              </a:rPr>
              <a:t>API &amp; Features</a:t>
            </a:r>
          </a:p>
        </p:txBody>
      </p:sp>
      <p:sp>
        <p:nvSpPr>
          <p:cNvPr id="14" name="TextBox 14"/>
          <p:cNvSpPr txBox="1"/>
          <p:nvPr/>
        </p:nvSpPr>
        <p:spPr>
          <a:xfrm>
            <a:off x="7389069" y="3262395"/>
            <a:ext cx="659090" cy="547699"/>
          </a:xfrm>
          <a:prstGeom prst="rect">
            <a:avLst/>
          </a:prstGeom>
        </p:spPr>
        <p:txBody>
          <a:bodyPr lIns="0" tIns="0" rIns="0" bIns="0" rtlCol="0" anchor="t">
            <a:spAutoFit/>
          </a:bodyPr>
          <a:lstStyle/>
          <a:p>
            <a:pPr algn="ctr">
              <a:lnSpc>
                <a:spcPts val="4202"/>
              </a:lnSpc>
              <a:spcBef>
                <a:spcPct val="0"/>
              </a:spcBef>
            </a:pPr>
            <a:r>
              <a:rPr lang="en-US" sz="3927">
                <a:solidFill>
                  <a:srgbClr val="EEECDE"/>
                </a:solidFill>
                <a:latin typeface="Now Medium"/>
              </a:rPr>
              <a:t>04</a:t>
            </a:r>
          </a:p>
        </p:txBody>
      </p:sp>
      <p:sp>
        <p:nvSpPr>
          <p:cNvPr id="15" name="TextBox 15"/>
          <p:cNvSpPr txBox="1"/>
          <p:nvPr/>
        </p:nvSpPr>
        <p:spPr>
          <a:xfrm>
            <a:off x="2891959" y="3386922"/>
            <a:ext cx="2883763" cy="345611"/>
          </a:xfrm>
          <a:prstGeom prst="rect">
            <a:avLst/>
          </a:prstGeom>
        </p:spPr>
        <p:txBody>
          <a:bodyPr lIns="0" tIns="0" rIns="0" bIns="0" rtlCol="0" anchor="t">
            <a:spAutoFit/>
          </a:bodyPr>
          <a:lstStyle/>
          <a:p>
            <a:pPr algn="just">
              <a:lnSpc>
                <a:spcPts val="2644"/>
              </a:lnSpc>
              <a:spcBef>
                <a:spcPct val="0"/>
              </a:spcBef>
            </a:pPr>
            <a:r>
              <a:rPr lang="en-US" sz="2471">
                <a:solidFill>
                  <a:srgbClr val="EEECDE"/>
                </a:solidFill>
                <a:latin typeface="Now"/>
              </a:rPr>
              <a:t>Pendahuluan</a:t>
            </a:r>
          </a:p>
        </p:txBody>
      </p:sp>
      <p:sp>
        <p:nvSpPr>
          <p:cNvPr id="16" name="AutoShape 16"/>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17" name="Freeform 17"/>
          <p:cNvSpPr/>
          <p:nvPr/>
        </p:nvSpPr>
        <p:spPr>
          <a:xfrm>
            <a:off x="8556302" y="4770286"/>
            <a:ext cx="12715841" cy="12715841"/>
          </a:xfrm>
          <a:custGeom>
            <a:avLst/>
            <a:gdLst/>
            <a:ahLst/>
            <a:cxnLst/>
            <a:rect l="l" t="t" r="r" b="b"/>
            <a:pathLst>
              <a:path w="12715841" h="12715841">
                <a:moveTo>
                  <a:pt x="0" y="0"/>
                </a:moveTo>
                <a:lnTo>
                  <a:pt x="12715841" y="0"/>
                </a:lnTo>
                <a:lnTo>
                  <a:pt x="12715841" y="12715840"/>
                </a:lnTo>
                <a:lnTo>
                  <a:pt x="0" y="12715840"/>
                </a:lnTo>
                <a:lnTo>
                  <a:pt x="0" y="0"/>
                </a:lnTo>
                <a:close/>
              </a:path>
            </a:pathLst>
          </a:custGeom>
          <a:blipFill>
            <a:blip r:embed="rId2">
              <a:alphaModFix amt="18999"/>
            </a:blip>
            <a:stretch>
              <a:fillRect/>
            </a:stretch>
          </a:blipFill>
        </p:spPr>
        <p:txBody>
          <a:bodyPr/>
          <a:lstStyle/>
          <a:p>
            <a:endParaRPr lang="en-ID"/>
          </a:p>
        </p:txBody>
      </p:sp>
      <p:grpSp>
        <p:nvGrpSpPr>
          <p:cNvPr id="18" name="Group 18"/>
          <p:cNvGrpSpPr/>
          <p:nvPr/>
        </p:nvGrpSpPr>
        <p:grpSpPr>
          <a:xfrm>
            <a:off x="16619806" y="8113145"/>
            <a:ext cx="3336389" cy="1183255"/>
            <a:chOff x="0" y="0"/>
            <a:chExt cx="1145914" cy="406400"/>
          </a:xfrm>
        </p:grpSpPr>
        <p:sp>
          <p:nvSpPr>
            <p:cNvPr id="19" name="Freeform 19"/>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20" name="TextBox 20"/>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21" name="TextBox 21"/>
          <p:cNvSpPr txBox="1"/>
          <p:nvPr/>
        </p:nvSpPr>
        <p:spPr>
          <a:xfrm>
            <a:off x="13871618" y="8431757"/>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02</a:t>
            </a:r>
          </a:p>
        </p:txBody>
      </p:sp>
      <p:sp>
        <p:nvSpPr>
          <p:cNvPr id="22" name="TextBox 22"/>
          <p:cNvSpPr txBox="1"/>
          <p:nvPr/>
        </p:nvSpPr>
        <p:spPr>
          <a:xfrm>
            <a:off x="1523665" y="989206"/>
            <a:ext cx="8085368" cy="1488878"/>
          </a:xfrm>
          <a:prstGeom prst="rect">
            <a:avLst/>
          </a:prstGeom>
        </p:spPr>
        <p:txBody>
          <a:bodyPr lIns="0" tIns="0" rIns="0" bIns="0" rtlCol="0" anchor="t">
            <a:spAutoFit/>
          </a:bodyPr>
          <a:lstStyle/>
          <a:p>
            <a:pPr>
              <a:lnSpc>
                <a:spcPts val="10687"/>
              </a:lnSpc>
              <a:spcBef>
                <a:spcPct val="0"/>
              </a:spcBef>
            </a:pPr>
            <a:r>
              <a:rPr lang="en-US" sz="9988">
                <a:solidFill>
                  <a:srgbClr val="EEECDE"/>
                </a:solidFill>
                <a:latin typeface="Poppins Semi-Bold"/>
              </a:rPr>
              <a:t>Agenda</a:t>
            </a:r>
          </a:p>
        </p:txBody>
      </p:sp>
      <p:sp>
        <p:nvSpPr>
          <p:cNvPr id="23" name="TextBox 23"/>
          <p:cNvSpPr txBox="1"/>
          <p:nvPr/>
        </p:nvSpPr>
        <p:spPr>
          <a:xfrm>
            <a:off x="7373445" y="6375944"/>
            <a:ext cx="674714" cy="547699"/>
          </a:xfrm>
          <a:prstGeom prst="rect">
            <a:avLst/>
          </a:prstGeom>
        </p:spPr>
        <p:txBody>
          <a:bodyPr lIns="0" tIns="0" rIns="0" bIns="0" rtlCol="0" anchor="t">
            <a:spAutoFit/>
          </a:bodyPr>
          <a:lstStyle/>
          <a:p>
            <a:pPr algn="ctr">
              <a:lnSpc>
                <a:spcPts val="4202"/>
              </a:lnSpc>
              <a:spcBef>
                <a:spcPct val="0"/>
              </a:spcBef>
            </a:pPr>
            <a:r>
              <a:rPr lang="en-US" sz="3927">
                <a:solidFill>
                  <a:srgbClr val="EEECDE"/>
                </a:solidFill>
                <a:latin typeface="Now Medium"/>
              </a:rPr>
              <a:t>06</a:t>
            </a:r>
          </a:p>
        </p:txBody>
      </p:sp>
      <p:sp>
        <p:nvSpPr>
          <p:cNvPr id="24" name="Freeform 24"/>
          <p:cNvSpPr/>
          <p:nvPr/>
        </p:nvSpPr>
        <p:spPr>
          <a:xfrm>
            <a:off x="6941536" y="4554502"/>
            <a:ext cx="4899710" cy="1049311"/>
          </a:xfrm>
          <a:custGeom>
            <a:avLst/>
            <a:gdLst/>
            <a:ahLst/>
            <a:cxnLst/>
            <a:rect l="l" t="t" r="r" b="b"/>
            <a:pathLst>
              <a:path w="4899710" h="1049311">
                <a:moveTo>
                  <a:pt x="0" y="0"/>
                </a:moveTo>
                <a:lnTo>
                  <a:pt x="4899710" y="0"/>
                </a:lnTo>
                <a:lnTo>
                  <a:pt x="4899710" y="1049311"/>
                </a:lnTo>
                <a:lnTo>
                  <a:pt x="0" y="1049311"/>
                </a:lnTo>
                <a:lnTo>
                  <a:pt x="0" y="0"/>
                </a:lnTo>
                <a:close/>
              </a:path>
            </a:pathLst>
          </a:custGeom>
          <a:blipFill>
            <a:blip r:embed="rId5">
              <a:alphaModFix amt="57000"/>
            </a:blip>
            <a:stretch>
              <a:fillRect/>
            </a:stretch>
          </a:blipFill>
        </p:spPr>
        <p:txBody>
          <a:bodyPr/>
          <a:lstStyle/>
          <a:p>
            <a:endParaRPr lang="en-ID"/>
          </a:p>
        </p:txBody>
      </p:sp>
      <p:sp>
        <p:nvSpPr>
          <p:cNvPr id="25" name="Freeform 25"/>
          <p:cNvSpPr/>
          <p:nvPr/>
        </p:nvSpPr>
        <p:spPr>
          <a:xfrm>
            <a:off x="6941536" y="6101326"/>
            <a:ext cx="4899710" cy="1049311"/>
          </a:xfrm>
          <a:custGeom>
            <a:avLst/>
            <a:gdLst/>
            <a:ahLst/>
            <a:cxnLst/>
            <a:rect l="l" t="t" r="r" b="b"/>
            <a:pathLst>
              <a:path w="4899710" h="1049311">
                <a:moveTo>
                  <a:pt x="0" y="0"/>
                </a:moveTo>
                <a:lnTo>
                  <a:pt x="4899710" y="0"/>
                </a:lnTo>
                <a:lnTo>
                  <a:pt x="4899710" y="1049311"/>
                </a:lnTo>
                <a:lnTo>
                  <a:pt x="0" y="1049311"/>
                </a:lnTo>
                <a:lnTo>
                  <a:pt x="0" y="0"/>
                </a:lnTo>
                <a:close/>
              </a:path>
            </a:pathLst>
          </a:custGeom>
          <a:blipFill>
            <a:blip r:embed="rId5">
              <a:alphaModFix amt="57000"/>
            </a:blip>
            <a:stretch>
              <a:fillRect/>
            </a:stretch>
          </a:blipFill>
        </p:spPr>
        <p:txBody>
          <a:bodyPr/>
          <a:lstStyle/>
          <a:p>
            <a:endParaRPr lang="en-ID"/>
          </a:p>
        </p:txBody>
      </p:sp>
      <p:sp>
        <p:nvSpPr>
          <p:cNvPr id="26" name="TextBox 26"/>
          <p:cNvSpPr txBox="1"/>
          <p:nvPr/>
        </p:nvSpPr>
        <p:spPr>
          <a:xfrm>
            <a:off x="8466947" y="4822433"/>
            <a:ext cx="2284171" cy="678986"/>
          </a:xfrm>
          <a:prstGeom prst="rect">
            <a:avLst/>
          </a:prstGeom>
        </p:spPr>
        <p:txBody>
          <a:bodyPr lIns="0" tIns="0" rIns="0" bIns="0" rtlCol="0" anchor="t">
            <a:spAutoFit/>
          </a:bodyPr>
          <a:lstStyle/>
          <a:p>
            <a:pPr algn="just">
              <a:lnSpc>
                <a:spcPts val="2644"/>
              </a:lnSpc>
              <a:spcBef>
                <a:spcPct val="0"/>
              </a:spcBef>
            </a:pPr>
            <a:r>
              <a:rPr lang="en-US" sz="2471">
                <a:solidFill>
                  <a:srgbClr val="EEECDE"/>
                </a:solidFill>
                <a:latin typeface="Now"/>
              </a:rPr>
              <a:t>Metodologi &amp; Penjelasan</a:t>
            </a:r>
          </a:p>
        </p:txBody>
      </p:sp>
      <p:sp>
        <p:nvSpPr>
          <p:cNvPr id="27" name="TextBox 27"/>
          <p:cNvSpPr txBox="1"/>
          <p:nvPr/>
        </p:nvSpPr>
        <p:spPr>
          <a:xfrm>
            <a:off x="8423726" y="6469532"/>
            <a:ext cx="3026233" cy="345611"/>
          </a:xfrm>
          <a:prstGeom prst="rect">
            <a:avLst/>
          </a:prstGeom>
        </p:spPr>
        <p:txBody>
          <a:bodyPr lIns="0" tIns="0" rIns="0" bIns="0" rtlCol="0" anchor="t">
            <a:spAutoFit/>
          </a:bodyPr>
          <a:lstStyle/>
          <a:p>
            <a:pPr algn="just">
              <a:lnSpc>
                <a:spcPts val="2644"/>
              </a:lnSpc>
              <a:spcBef>
                <a:spcPct val="0"/>
              </a:spcBef>
            </a:pPr>
            <a:r>
              <a:rPr lang="en-US" sz="2471">
                <a:solidFill>
                  <a:srgbClr val="EEECDE"/>
                </a:solidFill>
                <a:latin typeface="Now"/>
              </a:rPr>
              <a:t>Summary</a:t>
            </a:r>
          </a:p>
        </p:txBody>
      </p:sp>
      <p:sp>
        <p:nvSpPr>
          <p:cNvPr id="28" name="TextBox 28"/>
          <p:cNvSpPr txBox="1"/>
          <p:nvPr/>
        </p:nvSpPr>
        <p:spPr>
          <a:xfrm>
            <a:off x="7388402" y="4893463"/>
            <a:ext cx="659757" cy="547699"/>
          </a:xfrm>
          <a:prstGeom prst="rect">
            <a:avLst/>
          </a:prstGeom>
        </p:spPr>
        <p:txBody>
          <a:bodyPr lIns="0" tIns="0" rIns="0" bIns="0" rtlCol="0" anchor="t">
            <a:spAutoFit/>
          </a:bodyPr>
          <a:lstStyle/>
          <a:p>
            <a:pPr algn="ctr">
              <a:lnSpc>
                <a:spcPts val="4202"/>
              </a:lnSpc>
              <a:spcBef>
                <a:spcPct val="0"/>
              </a:spcBef>
            </a:pPr>
            <a:r>
              <a:rPr lang="en-US" sz="3927">
                <a:solidFill>
                  <a:srgbClr val="EEECDE"/>
                </a:solidFill>
                <a:latin typeface="Now Medium"/>
              </a:rPr>
              <a:t>05</a:t>
            </a:r>
          </a:p>
        </p:txBody>
      </p:sp>
      <p:sp>
        <p:nvSpPr>
          <p:cNvPr id="29" name="Freeform 29"/>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30" name="Freeform 30"/>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31" name="Freeform 31"/>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32" name="Freeform 32"/>
          <p:cNvSpPr/>
          <p:nvPr/>
        </p:nvSpPr>
        <p:spPr>
          <a:xfrm>
            <a:off x="12401837" y="-2442530"/>
            <a:ext cx="4217969" cy="4217969"/>
          </a:xfrm>
          <a:custGeom>
            <a:avLst/>
            <a:gdLst/>
            <a:ahLst/>
            <a:cxnLst/>
            <a:rect l="l" t="t" r="r" b="b"/>
            <a:pathLst>
              <a:path w="4217969" h="4217969">
                <a:moveTo>
                  <a:pt x="0" y="0"/>
                </a:moveTo>
                <a:lnTo>
                  <a:pt x="4217969" y="0"/>
                </a:lnTo>
                <a:lnTo>
                  <a:pt x="4217969" y="4217969"/>
                </a:lnTo>
                <a:lnTo>
                  <a:pt x="0" y="4217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33" name="Freeform 33"/>
          <p:cNvSpPr/>
          <p:nvPr/>
        </p:nvSpPr>
        <p:spPr>
          <a:xfrm>
            <a:off x="837077" y="7278644"/>
            <a:ext cx="899139" cy="899139"/>
          </a:xfrm>
          <a:custGeom>
            <a:avLst/>
            <a:gdLst/>
            <a:ahLst/>
            <a:cxnLst/>
            <a:rect l="l" t="t" r="r" b="b"/>
            <a:pathLst>
              <a:path w="899139" h="899139">
                <a:moveTo>
                  <a:pt x="0" y="0"/>
                </a:moveTo>
                <a:lnTo>
                  <a:pt x="899139" y="0"/>
                </a:lnTo>
                <a:lnTo>
                  <a:pt x="899139" y="899139"/>
                </a:lnTo>
                <a:lnTo>
                  <a:pt x="0" y="8991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245177" y="-3218158"/>
            <a:ext cx="19273136" cy="12476458"/>
          </a:xfrm>
          <a:custGeom>
            <a:avLst/>
            <a:gdLst/>
            <a:ahLst/>
            <a:cxnLst/>
            <a:rect l="l" t="t" r="r" b="b"/>
            <a:pathLst>
              <a:path w="19273136" h="12476458">
                <a:moveTo>
                  <a:pt x="0" y="0"/>
                </a:moveTo>
                <a:lnTo>
                  <a:pt x="19273136" y="0"/>
                </a:lnTo>
                <a:lnTo>
                  <a:pt x="19273136" y="12476458"/>
                </a:lnTo>
                <a:lnTo>
                  <a:pt x="0" y="12476458"/>
                </a:lnTo>
                <a:lnTo>
                  <a:pt x="0" y="0"/>
                </a:lnTo>
                <a:close/>
              </a:path>
            </a:pathLst>
          </a:custGeom>
          <a:blipFill>
            <a:blip r:embed="rId4">
              <a:extLst>
                <a:ext uri="{96DAC541-7B7A-43D3-8B79-37D633B846F1}">
                  <asvg:svgBlip xmlns:asvg="http://schemas.microsoft.com/office/drawing/2016/SVG/main" r:embed="rId5"/>
                </a:ext>
              </a:extLst>
            </a:blip>
            <a:stretch>
              <a:fillRect t="-54476"/>
            </a:stretch>
          </a:blipFill>
        </p:spPr>
        <p:txBody>
          <a:bodyPr/>
          <a:lstStyle/>
          <a:p>
            <a:endParaRPr lang="en-ID"/>
          </a:p>
        </p:txBody>
      </p:sp>
      <p:sp>
        <p:nvSpPr>
          <p:cNvPr id="4" name="Freeform 4"/>
          <p:cNvSpPr/>
          <p:nvPr/>
        </p:nvSpPr>
        <p:spPr>
          <a:xfrm>
            <a:off x="1790638" y="-4486275"/>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alphaModFix amt="37000"/>
            </a:blip>
            <a:stretch>
              <a:fillRect/>
            </a:stretch>
          </a:blipFill>
        </p:spPr>
        <p:txBody>
          <a:bodyPr/>
          <a:lstStyle/>
          <a:p>
            <a:endParaRPr lang="en-ID"/>
          </a:p>
        </p:txBody>
      </p:sp>
      <p:sp>
        <p:nvSpPr>
          <p:cNvPr id="5" name="AutoShape 5"/>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6" name="Freeform 6"/>
          <p:cNvSpPr/>
          <p:nvPr/>
        </p:nvSpPr>
        <p:spPr>
          <a:xfrm>
            <a:off x="12069556" y="706122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alphaModFix amt="37000"/>
            </a:blip>
            <a:stretch>
              <a:fillRect/>
            </a:stretch>
          </a:blipFill>
        </p:spPr>
        <p:txBody>
          <a:bodyPr/>
          <a:lstStyle/>
          <a:p>
            <a:endParaRPr lang="en-ID"/>
          </a:p>
        </p:txBody>
      </p:sp>
      <p:sp>
        <p:nvSpPr>
          <p:cNvPr id="7" name="Freeform 7"/>
          <p:cNvSpPr/>
          <p:nvPr/>
        </p:nvSpPr>
        <p:spPr>
          <a:xfrm>
            <a:off x="-4351660" y="-2077644"/>
            <a:ext cx="10519007" cy="10519007"/>
          </a:xfrm>
          <a:custGeom>
            <a:avLst/>
            <a:gdLst/>
            <a:ahLst/>
            <a:cxnLst/>
            <a:rect l="l" t="t" r="r" b="b"/>
            <a:pathLst>
              <a:path w="10519007" h="10519007">
                <a:moveTo>
                  <a:pt x="0" y="0"/>
                </a:moveTo>
                <a:lnTo>
                  <a:pt x="10519007" y="0"/>
                </a:lnTo>
                <a:lnTo>
                  <a:pt x="10519007" y="10519006"/>
                </a:lnTo>
                <a:lnTo>
                  <a:pt x="0" y="105190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8" name="Freeform 8"/>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9" name="Freeform 9"/>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10" name="Freeform 10"/>
          <p:cNvSpPr/>
          <p:nvPr/>
        </p:nvSpPr>
        <p:spPr>
          <a:xfrm>
            <a:off x="5330021" y="8172962"/>
            <a:ext cx="11760252" cy="1122348"/>
          </a:xfrm>
          <a:custGeom>
            <a:avLst/>
            <a:gdLst/>
            <a:ahLst/>
            <a:cxnLst/>
            <a:rect l="l" t="t" r="r" b="b"/>
            <a:pathLst>
              <a:path w="11760252" h="1122348">
                <a:moveTo>
                  <a:pt x="0" y="0"/>
                </a:moveTo>
                <a:lnTo>
                  <a:pt x="11760253" y="0"/>
                </a:lnTo>
                <a:lnTo>
                  <a:pt x="11760253" y="1122348"/>
                </a:lnTo>
                <a:lnTo>
                  <a:pt x="0" y="1122348"/>
                </a:lnTo>
                <a:lnTo>
                  <a:pt x="0" y="0"/>
                </a:lnTo>
                <a:close/>
              </a:path>
            </a:pathLst>
          </a:custGeom>
          <a:blipFill>
            <a:blip r:embed="rId9"/>
            <a:stretch>
              <a:fillRect t="-568603" r="-11616" b="-3798"/>
            </a:stretch>
          </a:blipFill>
        </p:spPr>
        <p:txBody>
          <a:bodyPr/>
          <a:lstStyle/>
          <a:p>
            <a:endParaRPr lang="en-ID"/>
          </a:p>
        </p:txBody>
      </p:sp>
      <p:grpSp>
        <p:nvGrpSpPr>
          <p:cNvPr id="11" name="Group 11"/>
          <p:cNvGrpSpPr/>
          <p:nvPr/>
        </p:nvGrpSpPr>
        <p:grpSpPr>
          <a:xfrm>
            <a:off x="16619806" y="8113145"/>
            <a:ext cx="3336389" cy="1183255"/>
            <a:chOff x="0" y="0"/>
            <a:chExt cx="1145914" cy="406400"/>
          </a:xfrm>
        </p:grpSpPr>
        <p:sp>
          <p:nvSpPr>
            <p:cNvPr id="12" name="Freeform 12"/>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3" name="TextBox 13"/>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4" name="Freeform 14"/>
          <p:cNvSpPr/>
          <p:nvPr/>
        </p:nvSpPr>
        <p:spPr>
          <a:xfrm>
            <a:off x="10341199" y="9775123"/>
            <a:ext cx="1728357" cy="1728357"/>
          </a:xfrm>
          <a:custGeom>
            <a:avLst/>
            <a:gdLst/>
            <a:ahLst/>
            <a:cxnLst/>
            <a:rect l="l" t="t" r="r" b="b"/>
            <a:pathLst>
              <a:path w="1728357" h="1728357">
                <a:moveTo>
                  <a:pt x="0" y="0"/>
                </a:moveTo>
                <a:lnTo>
                  <a:pt x="1728357" y="0"/>
                </a:lnTo>
                <a:lnTo>
                  <a:pt x="1728357" y="1728357"/>
                </a:lnTo>
                <a:lnTo>
                  <a:pt x="0" y="17283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5" name="Freeform 15"/>
          <p:cNvSpPr/>
          <p:nvPr/>
        </p:nvSpPr>
        <p:spPr>
          <a:xfrm flipH="1">
            <a:off x="-459773" y="352912"/>
            <a:ext cx="6579066" cy="8943488"/>
          </a:xfrm>
          <a:custGeom>
            <a:avLst/>
            <a:gdLst/>
            <a:ahLst/>
            <a:cxnLst/>
            <a:rect l="l" t="t" r="r" b="b"/>
            <a:pathLst>
              <a:path w="6579066" h="8943488">
                <a:moveTo>
                  <a:pt x="6579066" y="0"/>
                </a:moveTo>
                <a:lnTo>
                  <a:pt x="0" y="0"/>
                </a:lnTo>
                <a:lnTo>
                  <a:pt x="0" y="8943488"/>
                </a:lnTo>
                <a:lnTo>
                  <a:pt x="6579066" y="8943488"/>
                </a:lnTo>
                <a:lnTo>
                  <a:pt x="6579066" y="0"/>
                </a:lnTo>
                <a:close/>
              </a:path>
            </a:pathLst>
          </a:custGeom>
          <a:blipFill>
            <a:blip r:embed="rId10"/>
            <a:stretch>
              <a:fillRect b="-62569"/>
            </a:stretch>
          </a:blipFill>
        </p:spPr>
        <p:txBody>
          <a:bodyPr/>
          <a:lstStyle/>
          <a:p>
            <a:endParaRPr lang="en-ID"/>
          </a:p>
        </p:txBody>
      </p:sp>
      <p:sp>
        <p:nvSpPr>
          <p:cNvPr id="16" name="Freeform 16"/>
          <p:cNvSpPr/>
          <p:nvPr/>
        </p:nvSpPr>
        <p:spPr>
          <a:xfrm>
            <a:off x="7483124" y="1563229"/>
            <a:ext cx="10278674" cy="5059849"/>
          </a:xfrm>
          <a:custGeom>
            <a:avLst/>
            <a:gdLst/>
            <a:ahLst/>
            <a:cxnLst/>
            <a:rect l="l" t="t" r="r" b="b"/>
            <a:pathLst>
              <a:path w="10278674" h="5059849">
                <a:moveTo>
                  <a:pt x="0" y="0"/>
                </a:moveTo>
                <a:lnTo>
                  <a:pt x="10278674" y="0"/>
                </a:lnTo>
                <a:lnTo>
                  <a:pt x="10278674" y="5059850"/>
                </a:lnTo>
                <a:lnTo>
                  <a:pt x="0" y="5059850"/>
                </a:lnTo>
                <a:lnTo>
                  <a:pt x="0" y="0"/>
                </a:lnTo>
                <a:close/>
              </a:path>
            </a:pathLst>
          </a:custGeom>
          <a:blipFill>
            <a:blip r:embed="rId9"/>
            <a:stretch>
              <a:fillRect l="-12352" t="-13122" r="-6336" b="-25495"/>
            </a:stretch>
          </a:blipFill>
        </p:spPr>
        <p:txBody>
          <a:bodyPr/>
          <a:lstStyle/>
          <a:p>
            <a:endParaRPr lang="en-ID"/>
          </a:p>
        </p:txBody>
      </p:sp>
      <p:sp>
        <p:nvSpPr>
          <p:cNvPr id="17" name="TextBox 17"/>
          <p:cNvSpPr txBox="1"/>
          <p:nvPr/>
        </p:nvSpPr>
        <p:spPr>
          <a:xfrm>
            <a:off x="7817531" y="1829146"/>
            <a:ext cx="9639600" cy="4312920"/>
          </a:xfrm>
          <a:prstGeom prst="rect">
            <a:avLst/>
          </a:prstGeom>
        </p:spPr>
        <p:txBody>
          <a:bodyPr lIns="0" tIns="0" rIns="0" bIns="0" rtlCol="0" anchor="t">
            <a:spAutoFit/>
          </a:bodyPr>
          <a:lstStyle/>
          <a:p>
            <a:pPr algn="just">
              <a:lnSpc>
                <a:spcPts val="3120"/>
              </a:lnSpc>
            </a:pPr>
            <a:r>
              <a:rPr lang="en-US" sz="2400">
                <a:solidFill>
                  <a:srgbClr val="FFFFFF"/>
                </a:solidFill>
                <a:latin typeface="Poppins Italics"/>
              </a:rPr>
              <a:t>Project</a:t>
            </a:r>
            <a:r>
              <a:rPr lang="en-US" sz="2400">
                <a:solidFill>
                  <a:srgbClr val="FFFFFF"/>
                </a:solidFill>
                <a:latin typeface="Poppins"/>
              </a:rPr>
              <a:t> ini berfokus pada pengujian metode machine learning yang paling efektif. Pengujian dilakukan untuk melakukan perhitungan pada data yang kami pilih. Efektivitas machine learning dapat diukur dari tingkat akurasi dalam menghitung data di IndoNLU. Setelah itu, kami membersihkan kumpulan data ini menggunakan sistem cleansing API.</a:t>
            </a:r>
          </a:p>
          <a:p>
            <a:pPr algn="just">
              <a:lnSpc>
                <a:spcPts val="3120"/>
              </a:lnSpc>
            </a:pPr>
            <a:endParaRPr lang="en-US" sz="2400">
              <a:solidFill>
                <a:srgbClr val="FFFFFF"/>
              </a:solidFill>
              <a:latin typeface="Poppins"/>
            </a:endParaRPr>
          </a:p>
          <a:p>
            <a:pPr marL="0" lvl="0" indent="0" algn="just">
              <a:lnSpc>
                <a:spcPts val="3120"/>
              </a:lnSpc>
              <a:spcBef>
                <a:spcPct val="0"/>
              </a:spcBef>
            </a:pPr>
            <a:r>
              <a:rPr lang="en-US" sz="2400">
                <a:solidFill>
                  <a:srgbClr val="FFFFFF"/>
                </a:solidFill>
                <a:latin typeface="Poppins"/>
              </a:rPr>
              <a:t>Dalam project ini kami menggunakan </a:t>
            </a:r>
            <a:r>
              <a:rPr lang="en-US" sz="2400">
                <a:solidFill>
                  <a:srgbClr val="FFFFFF"/>
                </a:solidFill>
                <a:latin typeface="Poppins Bold"/>
              </a:rPr>
              <a:t>3 model</a:t>
            </a:r>
            <a:r>
              <a:rPr lang="en-US" sz="2400">
                <a:solidFill>
                  <a:srgbClr val="FFFFFF"/>
                </a:solidFill>
                <a:latin typeface="Poppins"/>
              </a:rPr>
              <a:t> </a:t>
            </a:r>
            <a:r>
              <a:rPr lang="en-US" sz="2400">
                <a:solidFill>
                  <a:srgbClr val="FFFFFF"/>
                </a:solidFill>
                <a:latin typeface="Poppins Italics"/>
              </a:rPr>
              <a:t>machine</a:t>
            </a:r>
            <a:r>
              <a:rPr lang="en-US" sz="2400">
                <a:solidFill>
                  <a:srgbClr val="FFFFFF"/>
                </a:solidFill>
                <a:latin typeface="Poppins"/>
              </a:rPr>
              <a:t> l</a:t>
            </a:r>
            <a:r>
              <a:rPr lang="en-US" sz="2400">
                <a:solidFill>
                  <a:srgbClr val="FFFFFF"/>
                </a:solidFill>
                <a:latin typeface="Poppins Italics"/>
              </a:rPr>
              <a:t>earning, </a:t>
            </a:r>
            <a:r>
              <a:rPr lang="en-US" sz="2400">
                <a:solidFill>
                  <a:srgbClr val="FFFFFF"/>
                </a:solidFill>
                <a:latin typeface="Poppins"/>
              </a:rPr>
              <a:t>yaitu (</a:t>
            </a:r>
            <a:r>
              <a:rPr lang="en-US" sz="2400">
                <a:solidFill>
                  <a:srgbClr val="FFFFFF"/>
                </a:solidFill>
                <a:latin typeface="Poppins Bold"/>
              </a:rPr>
              <a:t>Simple NN, RNN, LSTM</a:t>
            </a:r>
            <a:r>
              <a:rPr lang="en-US" sz="2400">
                <a:solidFill>
                  <a:srgbClr val="FFFFFF"/>
                </a:solidFill>
                <a:latin typeface="Poppins"/>
              </a:rPr>
              <a:t>). Pada bagian kesimpulan, kami akan menyampaikan hasil akhir dari pengujian </a:t>
            </a:r>
            <a:r>
              <a:rPr lang="en-US" sz="2400">
                <a:solidFill>
                  <a:srgbClr val="FFFFFF"/>
                </a:solidFill>
                <a:latin typeface="Poppins Italics"/>
              </a:rPr>
              <a:t>machine learning</a:t>
            </a:r>
            <a:r>
              <a:rPr lang="en-US" sz="2400">
                <a:solidFill>
                  <a:srgbClr val="FFFFFF"/>
                </a:solidFill>
                <a:latin typeface="Poppins"/>
              </a:rPr>
              <a:t> dalam proyek ini.</a:t>
            </a:r>
          </a:p>
        </p:txBody>
      </p:sp>
      <p:sp>
        <p:nvSpPr>
          <p:cNvPr id="18" name="Freeform 18"/>
          <p:cNvSpPr/>
          <p:nvPr/>
        </p:nvSpPr>
        <p:spPr>
          <a:xfrm>
            <a:off x="7780710" y="648916"/>
            <a:ext cx="3657600" cy="412311"/>
          </a:xfrm>
          <a:custGeom>
            <a:avLst/>
            <a:gdLst/>
            <a:ahLst/>
            <a:cxnLst/>
            <a:rect l="l" t="t" r="r" b="b"/>
            <a:pathLst>
              <a:path w="3657600" h="412311">
                <a:moveTo>
                  <a:pt x="0" y="0"/>
                </a:moveTo>
                <a:lnTo>
                  <a:pt x="3657600" y="0"/>
                </a:lnTo>
                <a:lnTo>
                  <a:pt x="3657600" y="412311"/>
                </a:lnTo>
                <a:lnTo>
                  <a:pt x="0" y="4123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D"/>
          </a:p>
        </p:txBody>
      </p:sp>
      <p:sp>
        <p:nvSpPr>
          <p:cNvPr id="19" name="TextBox 19"/>
          <p:cNvSpPr txBox="1"/>
          <p:nvPr/>
        </p:nvSpPr>
        <p:spPr>
          <a:xfrm>
            <a:off x="13871618" y="8431757"/>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03</a:t>
            </a:r>
          </a:p>
        </p:txBody>
      </p:sp>
      <p:sp>
        <p:nvSpPr>
          <p:cNvPr id="20" name="TextBox 20"/>
          <p:cNvSpPr txBox="1"/>
          <p:nvPr/>
        </p:nvSpPr>
        <p:spPr>
          <a:xfrm>
            <a:off x="11438310" y="381487"/>
            <a:ext cx="6018821" cy="975744"/>
          </a:xfrm>
          <a:prstGeom prst="rect">
            <a:avLst/>
          </a:prstGeom>
        </p:spPr>
        <p:txBody>
          <a:bodyPr lIns="0" tIns="0" rIns="0" bIns="0" rtlCol="0" anchor="t">
            <a:spAutoFit/>
          </a:bodyPr>
          <a:lstStyle/>
          <a:p>
            <a:pPr marL="0" lvl="0" indent="0" algn="r">
              <a:lnSpc>
                <a:spcPts val="7062"/>
              </a:lnSpc>
              <a:spcBef>
                <a:spcPct val="0"/>
              </a:spcBef>
            </a:pPr>
            <a:r>
              <a:rPr lang="en-US" sz="6600">
                <a:solidFill>
                  <a:srgbClr val="EEECDE"/>
                </a:solidFill>
                <a:latin typeface="Poppins Semi-Bold"/>
              </a:rPr>
              <a:t>Pendahuluan</a:t>
            </a:r>
          </a:p>
        </p:txBody>
      </p:sp>
      <p:sp>
        <p:nvSpPr>
          <p:cNvPr id="21" name="TextBox 21"/>
          <p:cNvSpPr txBox="1"/>
          <p:nvPr/>
        </p:nvSpPr>
        <p:spPr>
          <a:xfrm>
            <a:off x="5723086" y="8274175"/>
            <a:ext cx="10918470" cy="966430"/>
          </a:xfrm>
          <a:prstGeom prst="rect">
            <a:avLst/>
          </a:prstGeom>
        </p:spPr>
        <p:txBody>
          <a:bodyPr lIns="0" tIns="0" rIns="0" bIns="0" rtlCol="0" anchor="t">
            <a:spAutoFit/>
          </a:bodyPr>
          <a:lstStyle/>
          <a:p>
            <a:pPr algn="ctr">
              <a:lnSpc>
                <a:spcPts val="3957"/>
              </a:lnSpc>
              <a:spcBef>
                <a:spcPct val="0"/>
              </a:spcBef>
            </a:pPr>
            <a:r>
              <a:rPr lang="en-US" sz="2826" spc="197">
                <a:solidFill>
                  <a:srgbClr val="FFFFFF"/>
                </a:solidFill>
                <a:latin typeface="Now"/>
              </a:rPr>
              <a:t>Metode machine learning mana yang memiliki tingkat akurasi tertinggi dalam memproses data IndoNLU?</a:t>
            </a:r>
          </a:p>
        </p:txBody>
      </p:sp>
      <p:sp>
        <p:nvSpPr>
          <p:cNvPr id="22" name="TextBox 22"/>
          <p:cNvSpPr txBox="1"/>
          <p:nvPr/>
        </p:nvSpPr>
        <p:spPr>
          <a:xfrm>
            <a:off x="7483124" y="6852636"/>
            <a:ext cx="10167461" cy="1121846"/>
          </a:xfrm>
          <a:prstGeom prst="rect">
            <a:avLst/>
          </a:prstGeom>
        </p:spPr>
        <p:txBody>
          <a:bodyPr wrap="square" lIns="0" tIns="0" rIns="0" bIns="0" rtlCol="0" anchor="t">
            <a:spAutoFit/>
          </a:bodyPr>
          <a:lstStyle/>
          <a:p>
            <a:pPr algn="ctr">
              <a:lnSpc>
                <a:spcPts val="9240"/>
              </a:lnSpc>
              <a:spcBef>
                <a:spcPct val="0"/>
              </a:spcBef>
            </a:pPr>
            <a:r>
              <a:rPr lang="en-US" sz="6600" spc="462" dirty="0" err="1">
                <a:solidFill>
                  <a:srgbClr val="FFFFFF"/>
                </a:solidFill>
                <a:latin typeface="Poppins Medium"/>
              </a:rPr>
              <a:t>Rumusan</a:t>
            </a:r>
            <a:r>
              <a:rPr lang="en-US" sz="6600" spc="462" dirty="0">
                <a:solidFill>
                  <a:srgbClr val="FFFFFF"/>
                </a:solidFill>
                <a:latin typeface="Poppins Medium"/>
              </a:rPr>
              <a:t> </a:t>
            </a:r>
            <a:r>
              <a:rPr lang="en-US" sz="6600" spc="462" dirty="0" err="1">
                <a:solidFill>
                  <a:srgbClr val="FFFFFF"/>
                </a:solidFill>
                <a:latin typeface="Poppins Medium"/>
              </a:rPr>
              <a:t>Masalah</a:t>
            </a:r>
            <a:endParaRPr lang="en-US" sz="6600" spc="462" dirty="0">
              <a:solidFill>
                <a:srgbClr val="FFFFFF"/>
              </a:solidFill>
              <a:latin typeface="Poppins Medium"/>
            </a:endParaRPr>
          </a:p>
        </p:txBody>
      </p:sp>
      <p:sp>
        <p:nvSpPr>
          <p:cNvPr id="23" name="Freeform 23"/>
          <p:cNvSpPr/>
          <p:nvPr/>
        </p:nvSpPr>
        <p:spPr>
          <a:xfrm>
            <a:off x="16641556" y="7252265"/>
            <a:ext cx="3657600" cy="412311"/>
          </a:xfrm>
          <a:custGeom>
            <a:avLst/>
            <a:gdLst/>
            <a:ahLst/>
            <a:cxnLst/>
            <a:rect l="l" t="t" r="r" b="b"/>
            <a:pathLst>
              <a:path w="3657600" h="412311">
                <a:moveTo>
                  <a:pt x="0" y="0"/>
                </a:moveTo>
                <a:lnTo>
                  <a:pt x="3657600" y="0"/>
                </a:lnTo>
                <a:lnTo>
                  <a:pt x="3657600" y="412312"/>
                </a:lnTo>
                <a:lnTo>
                  <a:pt x="0" y="4123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45177" y="-3218158"/>
            <a:ext cx="19273136" cy="12476458"/>
          </a:xfrm>
          <a:custGeom>
            <a:avLst/>
            <a:gdLst/>
            <a:ahLst/>
            <a:cxnLst/>
            <a:rect l="l" t="t" r="r" b="b"/>
            <a:pathLst>
              <a:path w="19273136" h="12476458">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t="-54476"/>
            </a:stretch>
          </a:blipFill>
        </p:spPr>
        <p:txBody>
          <a:bodyPr/>
          <a:lstStyle/>
          <a:p>
            <a:endParaRPr lang="en-ID"/>
          </a:p>
        </p:txBody>
      </p:sp>
      <p:sp>
        <p:nvSpPr>
          <p:cNvPr id="3" name="AutoShape 3"/>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4" name="TextBox 4"/>
          <p:cNvSpPr txBox="1"/>
          <p:nvPr/>
        </p:nvSpPr>
        <p:spPr>
          <a:xfrm>
            <a:off x="7639655" y="1543622"/>
            <a:ext cx="9619645" cy="1574542"/>
          </a:xfrm>
          <a:prstGeom prst="rect">
            <a:avLst/>
          </a:prstGeom>
        </p:spPr>
        <p:txBody>
          <a:bodyPr lIns="0" tIns="0" rIns="0" bIns="0" rtlCol="0" anchor="t">
            <a:spAutoFit/>
          </a:bodyPr>
          <a:lstStyle/>
          <a:p>
            <a:pPr marL="0" lvl="0" indent="0">
              <a:lnSpc>
                <a:spcPts val="11357"/>
              </a:lnSpc>
              <a:spcBef>
                <a:spcPct val="0"/>
              </a:spcBef>
            </a:pPr>
            <a:r>
              <a:rPr lang="en-US" sz="10614">
                <a:solidFill>
                  <a:srgbClr val="EEECDE"/>
                </a:solidFill>
                <a:latin typeface="Poppins Bold"/>
              </a:rPr>
              <a:t>Sumber Data</a:t>
            </a:r>
          </a:p>
        </p:txBody>
      </p:sp>
      <p:sp>
        <p:nvSpPr>
          <p:cNvPr id="5" name="Freeform 5"/>
          <p:cNvSpPr/>
          <p:nvPr/>
        </p:nvSpPr>
        <p:spPr>
          <a:xfrm flipH="1">
            <a:off x="3131856" y="833912"/>
            <a:ext cx="3590163" cy="8229600"/>
          </a:xfrm>
          <a:custGeom>
            <a:avLst/>
            <a:gdLst/>
            <a:ahLst/>
            <a:cxnLst/>
            <a:rect l="l" t="t" r="r" b="b"/>
            <a:pathLst>
              <a:path w="3590163" h="8229600">
                <a:moveTo>
                  <a:pt x="3590163" y="0"/>
                </a:moveTo>
                <a:lnTo>
                  <a:pt x="0" y="0"/>
                </a:lnTo>
                <a:lnTo>
                  <a:pt x="0" y="8229600"/>
                </a:lnTo>
                <a:lnTo>
                  <a:pt x="3590163" y="8229600"/>
                </a:lnTo>
                <a:lnTo>
                  <a:pt x="3590163" y="0"/>
                </a:lnTo>
                <a:close/>
              </a:path>
            </a:pathLst>
          </a:custGeom>
          <a:blipFill>
            <a:blip r:embed="rId4"/>
            <a:stretch>
              <a:fillRect/>
            </a:stretch>
          </a:blipFill>
        </p:spPr>
        <p:txBody>
          <a:bodyPr/>
          <a:lstStyle/>
          <a:p>
            <a:endParaRPr lang="en-ID"/>
          </a:p>
        </p:txBody>
      </p:sp>
      <p:sp>
        <p:nvSpPr>
          <p:cNvPr id="6" name="Freeform 6"/>
          <p:cNvSpPr/>
          <p:nvPr/>
        </p:nvSpPr>
        <p:spPr>
          <a:xfrm>
            <a:off x="12369444" y="-417202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grpSp>
        <p:nvGrpSpPr>
          <p:cNvPr id="7" name="Group 7"/>
          <p:cNvGrpSpPr/>
          <p:nvPr/>
        </p:nvGrpSpPr>
        <p:grpSpPr>
          <a:xfrm>
            <a:off x="16619806" y="8113145"/>
            <a:ext cx="3336389" cy="1183255"/>
            <a:chOff x="0" y="0"/>
            <a:chExt cx="1145914" cy="406400"/>
          </a:xfrm>
        </p:grpSpPr>
        <p:sp>
          <p:nvSpPr>
            <p:cNvPr id="8" name="Freeform 8"/>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9" name="TextBox 9"/>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0" name="Freeform 10"/>
          <p:cNvSpPr/>
          <p:nvPr/>
        </p:nvSpPr>
        <p:spPr>
          <a:xfrm>
            <a:off x="1470807" y="5896235"/>
            <a:ext cx="1110389" cy="1110389"/>
          </a:xfrm>
          <a:custGeom>
            <a:avLst/>
            <a:gdLst/>
            <a:ahLst/>
            <a:cxnLst/>
            <a:rect l="l" t="t" r="r" b="b"/>
            <a:pathLst>
              <a:path w="1110389" h="1110389">
                <a:moveTo>
                  <a:pt x="0" y="0"/>
                </a:moveTo>
                <a:lnTo>
                  <a:pt x="1110389" y="0"/>
                </a:lnTo>
                <a:lnTo>
                  <a:pt x="1110389" y="1110389"/>
                </a:lnTo>
                <a:lnTo>
                  <a:pt x="0" y="1110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1" name="Freeform 11"/>
          <p:cNvSpPr/>
          <p:nvPr/>
        </p:nvSpPr>
        <p:spPr>
          <a:xfrm>
            <a:off x="8713627" y="-1876671"/>
            <a:ext cx="2866909" cy="2866909"/>
          </a:xfrm>
          <a:custGeom>
            <a:avLst/>
            <a:gdLst/>
            <a:ahLst/>
            <a:cxnLst/>
            <a:rect l="l" t="t" r="r" b="b"/>
            <a:pathLst>
              <a:path w="2866909" h="2866909">
                <a:moveTo>
                  <a:pt x="0" y="0"/>
                </a:moveTo>
                <a:lnTo>
                  <a:pt x="2866910" y="0"/>
                </a:lnTo>
                <a:lnTo>
                  <a:pt x="2866910" y="2866909"/>
                </a:lnTo>
                <a:lnTo>
                  <a:pt x="0" y="28669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2" name="Freeform 12"/>
          <p:cNvSpPr/>
          <p:nvPr/>
        </p:nvSpPr>
        <p:spPr>
          <a:xfrm>
            <a:off x="-2904108" y="6468687"/>
            <a:ext cx="10086395" cy="10086395"/>
          </a:xfrm>
          <a:custGeom>
            <a:avLst/>
            <a:gdLst/>
            <a:ahLst/>
            <a:cxnLst/>
            <a:rect l="l" t="t" r="r" b="b"/>
            <a:pathLst>
              <a:path w="10086395" h="10086395">
                <a:moveTo>
                  <a:pt x="0" y="0"/>
                </a:moveTo>
                <a:lnTo>
                  <a:pt x="10086395" y="0"/>
                </a:lnTo>
                <a:lnTo>
                  <a:pt x="10086395" y="10086395"/>
                </a:lnTo>
                <a:lnTo>
                  <a:pt x="0" y="10086395"/>
                </a:lnTo>
                <a:lnTo>
                  <a:pt x="0" y="0"/>
                </a:lnTo>
                <a:close/>
              </a:path>
            </a:pathLst>
          </a:custGeom>
          <a:blipFill>
            <a:blip r:embed="rId5">
              <a:alphaModFix amt="37000"/>
            </a:blip>
            <a:stretch>
              <a:fillRect/>
            </a:stretch>
          </a:blipFill>
        </p:spPr>
        <p:txBody>
          <a:bodyPr/>
          <a:lstStyle/>
          <a:p>
            <a:endParaRPr lang="en-ID"/>
          </a:p>
        </p:txBody>
      </p:sp>
      <p:sp>
        <p:nvSpPr>
          <p:cNvPr id="13" name="Freeform 13"/>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14" name="Freeform 14"/>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15" name="Freeform 15"/>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16" name="TextBox 16"/>
          <p:cNvSpPr txBox="1"/>
          <p:nvPr/>
        </p:nvSpPr>
        <p:spPr>
          <a:xfrm>
            <a:off x="7788987" y="3352460"/>
            <a:ext cx="9160914" cy="4088130"/>
          </a:xfrm>
          <a:prstGeom prst="rect">
            <a:avLst/>
          </a:prstGeom>
        </p:spPr>
        <p:txBody>
          <a:bodyPr lIns="0" tIns="0" rIns="0" bIns="0" rtlCol="0" anchor="t">
            <a:spAutoFit/>
          </a:bodyPr>
          <a:lstStyle/>
          <a:p>
            <a:pPr algn="just">
              <a:lnSpc>
                <a:spcPts val="3299"/>
              </a:lnSpc>
            </a:pPr>
            <a:r>
              <a:rPr lang="en-US" sz="2199">
                <a:solidFill>
                  <a:srgbClr val="FFFFFF"/>
                </a:solidFill>
                <a:latin typeface="Poppins"/>
              </a:rPr>
              <a:t>Kami menggunakan data IndoNLU yang kami ambil dari repositori Git IndoNLU. IndoNLU adalah kumpulan data yang dibuat melalui kolaborasi dari berbagai perguruan tinggi di Indonesia, dan berfungsi sebagai patokan untuk </a:t>
            </a:r>
            <a:r>
              <a:rPr lang="en-US" sz="2199">
                <a:solidFill>
                  <a:srgbClr val="FFFFFF"/>
                </a:solidFill>
                <a:latin typeface="Poppins Italics"/>
              </a:rPr>
              <a:t>Natural Language Understanding</a:t>
            </a:r>
            <a:r>
              <a:rPr lang="en-US" sz="2199">
                <a:solidFill>
                  <a:srgbClr val="FFFFFF"/>
                </a:solidFill>
                <a:latin typeface="Poppins"/>
              </a:rPr>
              <a:t> (NLU) di Indonesia. Data ini berasal dari 10 aplikasi yang mengandung sekitar 4 miliar kata. Dari kumpulan data tersebut, kami memfokuskan pengambilan data yang berkaitan dengan subjek "makanan."</a:t>
            </a:r>
          </a:p>
          <a:p>
            <a:pPr algn="just">
              <a:lnSpc>
                <a:spcPts val="3299"/>
              </a:lnSpc>
            </a:pPr>
            <a:endParaRPr lang="en-US" sz="2199">
              <a:solidFill>
                <a:srgbClr val="FFFFFF"/>
              </a:solidFill>
              <a:latin typeface="Poppins"/>
            </a:endParaRPr>
          </a:p>
          <a:p>
            <a:pPr algn="just">
              <a:lnSpc>
                <a:spcPts val="3299"/>
              </a:lnSpc>
            </a:pPr>
            <a:r>
              <a:rPr lang="en-US" sz="2199">
                <a:solidFill>
                  <a:srgbClr val="FFFFFF"/>
                </a:solidFill>
                <a:latin typeface="Poppins"/>
              </a:rPr>
              <a:t>https://github.com/IndoNLP/indonlu/blob/master/README.id.md</a:t>
            </a:r>
          </a:p>
        </p:txBody>
      </p:sp>
      <p:sp>
        <p:nvSpPr>
          <p:cNvPr id="17" name="TextBox 17"/>
          <p:cNvSpPr txBox="1"/>
          <p:nvPr/>
        </p:nvSpPr>
        <p:spPr>
          <a:xfrm>
            <a:off x="13871618" y="8431757"/>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1722605" y="2490800"/>
            <a:ext cx="8079327" cy="6043531"/>
          </a:xfrm>
          <a:custGeom>
            <a:avLst/>
            <a:gdLst/>
            <a:ahLst/>
            <a:cxnLst/>
            <a:rect l="l" t="t" r="r" b="b"/>
            <a:pathLst>
              <a:path w="8079327" h="6043531">
                <a:moveTo>
                  <a:pt x="0" y="0"/>
                </a:moveTo>
                <a:lnTo>
                  <a:pt x="8079328" y="0"/>
                </a:lnTo>
                <a:lnTo>
                  <a:pt x="8079328" y="6043531"/>
                </a:lnTo>
                <a:lnTo>
                  <a:pt x="0" y="6043531"/>
                </a:lnTo>
                <a:lnTo>
                  <a:pt x="0" y="0"/>
                </a:lnTo>
                <a:close/>
              </a:path>
            </a:pathLst>
          </a:custGeom>
          <a:blipFill>
            <a:blip r:embed="rId4">
              <a:alphaModFix amt="74000"/>
            </a:blip>
            <a:stretch>
              <a:fillRect l="-2234" t="-13872" r="-45922"/>
            </a:stretch>
          </a:blipFill>
        </p:spPr>
        <p:txBody>
          <a:bodyPr/>
          <a:lstStyle/>
          <a:p>
            <a:endParaRPr lang="en-ID"/>
          </a:p>
        </p:txBody>
      </p:sp>
      <p:sp>
        <p:nvSpPr>
          <p:cNvPr id="4" name="Freeform 4"/>
          <p:cNvSpPr/>
          <p:nvPr/>
        </p:nvSpPr>
        <p:spPr>
          <a:xfrm>
            <a:off x="-5578710" y="50111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5" name="AutoShape 5"/>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6" name="Freeform 6"/>
          <p:cNvSpPr/>
          <p:nvPr/>
        </p:nvSpPr>
        <p:spPr>
          <a:xfrm>
            <a:off x="12757578" y="-445080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7" name="Freeform 7"/>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8" name="Freeform 8"/>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9" name="Group 9"/>
          <p:cNvGrpSpPr/>
          <p:nvPr/>
        </p:nvGrpSpPr>
        <p:grpSpPr>
          <a:xfrm>
            <a:off x="16619806" y="8113145"/>
            <a:ext cx="3336389" cy="1183255"/>
            <a:chOff x="0" y="0"/>
            <a:chExt cx="1145914" cy="406400"/>
          </a:xfrm>
        </p:grpSpPr>
        <p:sp>
          <p:nvSpPr>
            <p:cNvPr id="10" name="Freeform 10"/>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1" name="TextBox 11"/>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102356" y="2107945"/>
            <a:ext cx="1240498" cy="1240498"/>
          </a:xfrm>
          <a:custGeom>
            <a:avLst/>
            <a:gdLst/>
            <a:ahLst/>
            <a:cxnLst/>
            <a:rect l="l" t="t" r="r" b="b"/>
            <a:pathLst>
              <a:path w="1240498" h="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3" name="TextBox 13"/>
          <p:cNvSpPr txBox="1"/>
          <p:nvPr/>
        </p:nvSpPr>
        <p:spPr>
          <a:xfrm>
            <a:off x="13990315" y="8328388"/>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05</a:t>
            </a:r>
          </a:p>
        </p:txBody>
      </p:sp>
      <p:sp>
        <p:nvSpPr>
          <p:cNvPr id="14" name="TextBox 14"/>
          <p:cNvSpPr txBox="1"/>
          <p:nvPr/>
        </p:nvSpPr>
        <p:spPr>
          <a:xfrm>
            <a:off x="1505295" y="859105"/>
            <a:ext cx="16103806" cy="1060195"/>
          </a:xfrm>
          <a:prstGeom prst="rect">
            <a:avLst/>
          </a:prstGeom>
        </p:spPr>
        <p:txBody>
          <a:bodyPr lIns="0" tIns="0" rIns="0" bIns="0" rtlCol="0" anchor="t">
            <a:spAutoFit/>
          </a:bodyPr>
          <a:lstStyle/>
          <a:p>
            <a:pPr marL="0" lvl="0" indent="0" algn="just">
              <a:lnSpc>
                <a:spcPts val="7596"/>
              </a:lnSpc>
              <a:spcBef>
                <a:spcPct val="0"/>
              </a:spcBef>
            </a:pPr>
            <a:r>
              <a:rPr lang="en-US" sz="7099">
                <a:solidFill>
                  <a:srgbClr val="EEECDE"/>
                </a:solidFill>
                <a:latin typeface="Poppins Semi-Bold"/>
              </a:rPr>
              <a:t>Sumber Data (Sebelum Cleansing)</a:t>
            </a:r>
          </a:p>
        </p:txBody>
      </p:sp>
      <p:sp>
        <p:nvSpPr>
          <p:cNvPr id="15" name="TextBox 15"/>
          <p:cNvSpPr txBox="1"/>
          <p:nvPr/>
        </p:nvSpPr>
        <p:spPr>
          <a:xfrm>
            <a:off x="10273581" y="2690866"/>
            <a:ext cx="6598798" cy="4593563"/>
          </a:xfrm>
          <a:prstGeom prst="rect">
            <a:avLst/>
          </a:prstGeom>
        </p:spPr>
        <p:txBody>
          <a:bodyPr lIns="0" tIns="0" rIns="0" bIns="0" rtlCol="0" anchor="t">
            <a:spAutoFit/>
          </a:bodyPr>
          <a:lstStyle/>
          <a:p>
            <a:pPr algn="just">
              <a:lnSpc>
                <a:spcPts val="3642"/>
              </a:lnSpc>
            </a:pPr>
            <a:r>
              <a:rPr lang="en-US" sz="2802">
                <a:solidFill>
                  <a:srgbClr val="FFFFFF"/>
                </a:solidFill>
                <a:latin typeface="Poppins"/>
              </a:rPr>
              <a:t>Data IndoNLU memiliki </a:t>
            </a:r>
            <a:r>
              <a:rPr lang="en-US" sz="2802">
                <a:solidFill>
                  <a:srgbClr val="FFFFFF"/>
                </a:solidFill>
                <a:latin typeface="Poppins Bold"/>
              </a:rPr>
              <a:t>12.760 bari</a:t>
            </a:r>
            <a:r>
              <a:rPr lang="en-US" sz="2802">
                <a:solidFill>
                  <a:srgbClr val="FFFFFF"/>
                </a:solidFill>
                <a:latin typeface="Poppins"/>
              </a:rPr>
              <a:t>s dan </a:t>
            </a:r>
            <a:r>
              <a:rPr lang="en-US" sz="2802">
                <a:solidFill>
                  <a:srgbClr val="FFFFFF"/>
                </a:solidFill>
                <a:latin typeface="Poppins Bold"/>
              </a:rPr>
              <a:t>2 kolom</a:t>
            </a:r>
            <a:r>
              <a:rPr lang="en-US" sz="2802">
                <a:solidFill>
                  <a:srgbClr val="FFFFFF"/>
                </a:solidFill>
                <a:latin typeface="Poppins"/>
              </a:rPr>
              <a:t>. Kolom tersbut adalah “text” dan “label”. Terdapat 3 label, yaitu </a:t>
            </a:r>
            <a:r>
              <a:rPr lang="en-US" sz="2802">
                <a:solidFill>
                  <a:srgbClr val="FFFFFF"/>
                </a:solidFill>
                <a:latin typeface="Poppins Bold"/>
              </a:rPr>
              <a:t>Positive</a:t>
            </a:r>
            <a:r>
              <a:rPr lang="en-US" sz="2802">
                <a:solidFill>
                  <a:srgbClr val="FFFFFF"/>
                </a:solidFill>
                <a:latin typeface="Poppins"/>
              </a:rPr>
              <a:t>, </a:t>
            </a:r>
            <a:r>
              <a:rPr lang="en-US" sz="2802">
                <a:solidFill>
                  <a:srgbClr val="FFFFFF"/>
                </a:solidFill>
                <a:latin typeface="Poppins Bold"/>
              </a:rPr>
              <a:t>Negative</a:t>
            </a:r>
            <a:r>
              <a:rPr lang="en-US" sz="2802">
                <a:solidFill>
                  <a:srgbClr val="FFFFFF"/>
                </a:solidFill>
                <a:latin typeface="Poppins"/>
              </a:rPr>
              <a:t>, dan</a:t>
            </a:r>
            <a:r>
              <a:rPr lang="en-US" sz="2802">
                <a:solidFill>
                  <a:srgbClr val="FFFFFF"/>
                </a:solidFill>
                <a:latin typeface="Poppins Bold"/>
              </a:rPr>
              <a:t> Netral</a:t>
            </a:r>
            <a:r>
              <a:rPr lang="en-US" sz="2802">
                <a:solidFill>
                  <a:srgbClr val="FFFFFF"/>
                </a:solidFill>
                <a:latin typeface="Poppins"/>
              </a:rPr>
              <a:t>.</a:t>
            </a:r>
          </a:p>
          <a:p>
            <a:pPr algn="just">
              <a:lnSpc>
                <a:spcPts val="3642"/>
              </a:lnSpc>
            </a:pPr>
            <a:endParaRPr lang="en-US" sz="2802">
              <a:solidFill>
                <a:srgbClr val="FFFFFF"/>
              </a:solidFill>
              <a:latin typeface="Poppins"/>
            </a:endParaRPr>
          </a:p>
          <a:p>
            <a:pPr algn="just">
              <a:lnSpc>
                <a:spcPts val="3642"/>
              </a:lnSpc>
            </a:pPr>
            <a:r>
              <a:rPr lang="en-US" sz="2802">
                <a:solidFill>
                  <a:srgbClr val="FFFFFF"/>
                </a:solidFill>
                <a:latin typeface="Poppins"/>
              </a:rPr>
              <a:t>Sebelum melakukan proses pengujian machine learning, kami perlu membersihkan data melalui proses Cleaning API yang akan dijelaskan pada bab selanjutnya.</a:t>
            </a:r>
          </a:p>
        </p:txBody>
      </p:sp>
      <p:grpSp>
        <p:nvGrpSpPr>
          <p:cNvPr id="16" name="Group 16"/>
          <p:cNvGrpSpPr/>
          <p:nvPr/>
        </p:nvGrpSpPr>
        <p:grpSpPr>
          <a:xfrm>
            <a:off x="2014228" y="2652477"/>
            <a:ext cx="7253620" cy="5440867"/>
            <a:chOff x="0" y="0"/>
            <a:chExt cx="9671494" cy="7254490"/>
          </a:xfrm>
        </p:grpSpPr>
        <p:sp>
          <p:nvSpPr>
            <p:cNvPr id="17" name="TextBox 17"/>
            <p:cNvSpPr txBox="1"/>
            <p:nvPr/>
          </p:nvSpPr>
          <p:spPr>
            <a:xfrm>
              <a:off x="8667296" y="4515518"/>
              <a:ext cx="1004198" cy="692581"/>
            </a:xfrm>
            <a:prstGeom prst="rect">
              <a:avLst/>
            </a:prstGeom>
          </p:spPr>
          <p:txBody>
            <a:bodyPr lIns="0" tIns="0" rIns="0" bIns="0" rtlCol="0" anchor="t">
              <a:spAutoFit/>
            </a:bodyPr>
            <a:lstStyle/>
            <a:p>
              <a:pPr algn="ctr">
                <a:lnSpc>
                  <a:spcPts val="2152"/>
                </a:lnSpc>
              </a:pPr>
              <a:r>
                <a:rPr lang="en-US" sz="1537">
                  <a:solidFill>
                    <a:srgbClr val="FFFFFF"/>
                  </a:solidFill>
                  <a:latin typeface="Canva Sans"/>
                </a:rPr>
                <a:t>Positive</a:t>
              </a:r>
            </a:p>
            <a:p>
              <a:pPr algn="ctr">
                <a:lnSpc>
                  <a:spcPts val="2152"/>
                </a:lnSpc>
              </a:pPr>
              <a:r>
                <a:rPr lang="en-US" sz="1537">
                  <a:solidFill>
                    <a:srgbClr val="FFFFFF"/>
                  </a:solidFill>
                  <a:latin typeface="Canva Sans"/>
                </a:rPr>
                <a:t>57.7%</a:t>
              </a:r>
            </a:p>
          </p:txBody>
        </p:sp>
        <p:sp>
          <p:nvSpPr>
            <p:cNvPr id="18" name="TextBox 18"/>
            <p:cNvSpPr txBox="1"/>
            <p:nvPr/>
          </p:nvSpPr>
          <p:spPr>
            <a:xfrm>
              <a:off x="0" y="3964796"/>
              <a:ext cx="1111000" cy="692581"/>
            </a:xfrm>
            <a:prstGeom prst="rect">
              <a:avLst/>
            </a:prstGeom>
          </p:spPr>
          <p:txBody>
            <a:bodyPr lIns="0" tIns="0" rIns="0" bIns="0" rtlCol="0" anchor="t">
              <a:spAutoFit/>
            </a:bodyPr>
            <a:lstStyle/>
            <a:p>
              <a:pPr algn="ctr">
                <a:lnSpc>
                  <a:spcPts val="2152"/>
                </a:lnSpc>
              </a:pPr>
              <a:r>
                <a:rPr lang="en-US" sz="1537">
                  <a:solidFill>
                    <a:srgbClr val="FFFFFF"/>
                  </a:solidFill>
                  <a:latin typeface="Canva Sans"/>
                </a:rPr>
                <a:t>Negative</a:t>
              </a:r>
            </a:p>
            <a:p>
              <a:pPr algn="ctr">
                <a:lnSpc>
                  <a:spcPts val="2152"/>
                </a:lnSpc>
              </a:pPr>
              <a:r>
                <a:rPr lang="en-US" sz="1537">
                  <a:solidFill>
                    <a:srgbClr val="FFFFFF"/>
                  </a:solidFill>
                  <a:latin typeface="Canva Sans"/>
                </a:rPr>
                <a:t>31.6%</a:t>
              </a:r>
            </a:p>
          </p:txBody>
        </p:sp>
        <p:sp>
          <p:nvSpPr>
            <p:cNvPr id="19" name="TextBox 19"/>
            <p:cNvSpPr txBox="1"/>
            <p:nvPr/>
          </p:nvSpPr>
          <p:spPr>
            <a:xfrm>
              <a:off x="3163267" y="-28575"/>
              <a:ext cx="1007419" cy="692581"/>
            </a:xfrm>
            <a:prstGeom prst="rect">
              <a:avLst/>
            </a:prstGeom>
          </p:spPr>
          <p:txBody>
            <a:bodyPr lIns="0" tIns="0" rIns="0" bIns="0" rtlCol="0" anchor="t">
              <a:spAutoFit/>
            </a:bodyPr>
            <a:lstStyle/>
            <a:p>
              <a:pPr algn="ctr">
                <a:lnSpc>
                  <a:spcPts val="2152"/>
                </a:lnSpc>
              </a:pPr>
              <a:r>
                <a:rPr lang="en-US" sz="1537">
                  <a:solidFill>
                    <a:srgbClr val="FFFFFF"/>
                  </a:solidFill>
                  <a:latin typeface="Canva Sans"/>
                </a:rPr>
                <a:t>Neutral </a:t>
              </a:r>
            </a:p>
            <a:p>
              <a:pPr algn="ctr">
                <a:lnSpc>
                  <a:spcPts val="2152"/>
                </a:lnSpc>
              </a:pPr>
              <a:r>
                <a:rPr lang="en-US" sz="1537">
                  <a:solidFill>
                    <a:srgbClr val="FFFFFF"/>
                  </a:solidFill>
                  <a:latin typeface="Canva Sans"/>
                </a:rPr>
                <a:t>10.7%</a:t>
              </a:r>
            </a:p>
          </p:txBody>
        </p:sp>
        <p:grpSp>
          <p:nvGrpSpPr>
            <p:cNvPr id="20" name="Group 20"/>
            <p:cNvGrpSpPr>
              <a:grpSpLocks noChangeAspect="1"/>
            </p:cNvGrpSpPr>
            <p:nvPr/>
          </p:nvGrpSpPr>
          <p:grpSpPr>
            <a:xfrm>
              <a:off x="1640310" y="663251"/>
              <a:ext cx="6591239" cy="6591239"/>
              <a:chOff x="0" y="0"/>
              <a:chExt cx="2540000" cy="2540000"/>
            </a:xfrm>
          </p:grpSpPr>
          <p:sp>
            <p:nvSpPr>
              <p:cNvPr id="21" name="Freeform 21"/>
              <p:cNvSpPr/>
              <p:nvPr/>
            </p:nvSpPr>
            <p:spPr>
              <a:xfrm>
                <a:off x="625704" y="0"/>
                <a:ext cx="2020563" cy="2635961"/>
              </a:xfrm>
              <a:custGeom>
                <a:avLst/>
                <a:gdLst/>
                <a:ahLst/>
                <a:cxnLst/>
                <a:rect l="l" t="t" r="r" b="b"/>
                <a:pathLst>
                  <a:path w="2020563" h="2635961">
                    <a:moveTo>
                      <a:pt x="644296" y="0"/>
                    </a:moveTo>
                    <a:cubicBezTo>
                      <a:pt x="1179517" y="0"/>
                      <a:pt x="1657293" y="335549"/>
                      <a:pt x="1838928" y="839007"/>
                    </a:cubicBezTo>
                    <a:cubicBezTo>
                      <a:pt x="2020563" y="1342465"/>
                      <a:pt x="1867067" y="1905760"/>
                      <a:pt x="1455128" y="2247472"/>
                    </a:cubicBezTo>
                    <a:cubicBezTo>
                      <a:pt x="1043188" y="2589184"/>
                      <a:pt x="461230" y="2635961"/>
                      <a:pt x="0" y="2364432"/>
                    </a:cubicBezTo>
                    <a:lnTo>
                      <a:pt x="644296" y="1270000"/>
                    </a:lnTo>
                    <a:close/>
                  </a:path>
                </a:pathLst>
              </a:custGeom>
              <a:solidFill>
                <a:srgbClr val="7ED957"/>
              </a:solidFill>
            </p:spPr>
            <p:txBody>
              <a:bodyPr/>
              <a:lstStyle/>
              <a:p>
                <a:endParaRPr lang="en-ID"/>
              </a:p>
            </p:txBody>
          </p:sp>
          <p:sp>
            <p:nvSpPr>
              <p:cNvPr id="22" name="Freeform 22"/>
              <p:cNvSpPr/>
              <p:nvPr/>
            </p:nvSpPr>
            <p:spPr>
              <a:xfrm>
                <a:off x="-27891" y="238688"/>
                <a:ext cx="1297891" cy="2156578"/>
              </a:xfrm>
              <a:custGeom>
                <a:avLst/>
                <a:gdLst/>
                <a:ahLst/>
                <a:cxnLst/>
                <a:rect l="l" t="t" r="r" b="b"/>
                <a:pathLst>
                  <a:path w="1297891" h="2156578">
                    <a:moveTo>
                      <a:pt x="709099" y="2156578"/>
                    </a:moveTo>
                    <a:cubicBezTo>
                      <a:pt x="318716" y="1952312"/>
                      <a:pt x="62097" y="1560307"/>
                      <a:pt x="31048" y="1120808"/>
                    </a:cubicBezTo>
                    <a:cubicBezTo>
                      <a:pt x="0" y="681310"/>
                      <a:pt x="198959" y="257121"/>
                      <a:pt x="556747" y="0"/>
                    </a:cubicBezTo>
                    <a:lnTo>
                      <a:pt x="1297891" y="1031312"/>
                    </a:lnTo>
                    <a:close/>
                  </a:path>
                </a:pathLst>
              </a:custGeom>
              <a:solidFill>
                <a:srgbClr val="FF5757"/>
              </a:solidFill>
            </p:spPr>
            <p:txBody>
              <a:bodyPr/>
              <a:lstStyle/>
              <a:p>
                <a:endParaRPr lang="en-ID"/>
              </a:p>
            </p:txBody>
          </p:sp>
          <p:sp>
            <p:nvSpPr>
              <p:cNvPr id="23" name="Freeform 23"/>
              <p:cNvSpPr/>
              <p:nvPr/>
            </p:nvSpPr>
            <p:spPr>
              <a:xfrm>
                <a:off x="478238" y="0"/>
                <a:ext cx="791762" cy="1270000"/>
              </a:xfrm>
              <a:custGeom>
                <a:avLst/>
                <a:gdLst/>
                <a:ahLst/>
                <a:cxnLst/>
                <a:rect l="l" t="t" r="r" b="b"/>
                <a:pathLst>
                  <a:path w="791762" h="1270000">
                    <a:moveTo>
                      <a:pt x="0" y="277018"/>
                    </a:moveTo>
                    <a:cubicBezTo>
                      <a:pt x="224894" y="97697"/>
                      <a:pt x="504000" y="29"/>
                      <a:pt x="791635" y="0"/>
                    </a:cubicBezTo>
                    <a:lnTo>
                      <a:pt x="791762" y="1270000"/>
                    </a:lnTo>
                    <a:close/>
                  </a:path>
                </a:pathLst>
              </a:custGeom>
              <a:solidFill>
                <a:srgbClr val="2D8BBA"/>
              </a:solidFill>
            </p:spPr>
            <p:txBody>
              <a:bodyPr/>
              <a:lstStyle/>
              <a:p>
                <a:endParaRPr lang="en-ID"/>
              </a:p>
            </p:txBody>
          </p:sp>
        </p:grpSp>
      </p:grpSp>
      <p:sp>
        <p:nvSpPr>
          <p:cNvPr id="24" name="TextBox 24"/>
          <p:cNvSpPr txBox="1"/>
          <p:nvPr/>
        </p:nvSpPr>
        <p:spPr>
          <a:xfrm>
            <a:off x="6418795" y="5655746"/>
            <a:ext cx="1099168" cy="326998"/>
          </a:xfrm>
          <a:prstGeom prst="rect">
            <a:avLst/>
          </a:prstGeom>
        </p:spPr>
        <p:txBody>
          <a:bodyPr lIns="0" tIns="0" rIns="0" bIns="0" rtlCol="0" anchor="t">
            <a:spAutoFit/>
          </a:bodyPr>
          <a:lstStyle/>
          <a:p>
            <a:pPr algn="just">
              <a:lnSpc>
                <a:spcPts val="2602"/>
              </a:lnSpc>
            </a:pPr>
            <a:r>
              <a:rPr lang="en-US" sz="2002">
                <a:solidFill>
                  <a:srgbClr val="201039"/>
                </a:solidFill>
                <a:latin typeface="Poppins Bold"/>
              </a:rPr>
              <a:t>7.359</a:t>
            </a:r>
          </a:p>
        </p:txBody>
      </p:sp>
      <p:sp>
        <p:nvSpPr>
          <p:cNvPr id="25" name="TextBox 25"/>
          <p:cNvSpPr txBox="1"/>
          <p:nvPr/>
        </p:nvSpPr>
        <p:spPr>
          <a:xfrm>
            <a:off x="3986127" y="5655746"/>
            <a:ext cx="1099168" cy="326998"/>
          </a:xfrm>
          <a:prstGeom prst="rect">
            <a:avLst/>
          </a:prstGeom>
        </p:spPr>
        <p:txBody>
          <a:bodyPr lIns="0" tIns="0" rIns="0" bIns="0" rtlCol="0" anchor="t">
            <a:spAutoFit/>
          </a:bodyPr>
          <a:lstStyle/>
          <a:p>
            <a:pPr algn="just">
              <a:lnSpc>
                <a:spcPts val="2602"/>
              </a:lnSpc>
            </a:pPr>
            <a:r>
              <a:rPr lang="en-US" sz="2002">
                <a:solidFill>
                  <a:srgbClr val="201039"/>
                </a:solidFill>
                <a:latin typeface="Poppins Bold"/>
              </a:rPr>
              <a:t>4034</a:t>
            </a:r>
          </a:p>
        </p:txBody>
      </p:sp>
      <p:sp>
        <p:nvSpPr>
          <p:cNvPr id="26" name="TextBox 26"/>
          <p:cNvSpPr txBox="1"/>
          <p:nvPr/>
        </p:nvSpPr>
        <p:spPr>
          <a:xfrm>
            <a:off x="4825026" y="3591486"/>
            <a:ext cx="1099168" cy="326998"/>
          </a:xfrm>
          <a:prstGeom prst="rect">
            <a:avLst/>
          </a:prstGeom>
        </p:spPr>
        <p:txBody>
          <a:bodyPr lIns="0" tIns="0" rIns="0" bIns="0" rtlCol="0" anchor="t">
            <a:spAutoFit/>
          </a:bodyPr>
          <a:lstStyle/>
          <a:p>
            <a:pPr algn="just">
              <a:lnSpc>
                <a:spcPts val="2602"/>
              </a:lnSpc>
            </a:pPr>
            <a:r>
              <a:rPr lang="en-US" sz="2002">
                <a:solidFill>
                  <a:srgbClr val="201039"/>
                </a:solidFill>
                <a:latin typeface="Poppins Bold"/>
              </a:rPr>
              <a:t>1367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662386" y="2013127"/>
            <a:ext cx="7365546" cy="7245173"/>
          </a:xfrm>
          <a:custGeom>
            <a:avLst/>
            <a:gdLst/>
            <a:ahLst/>
            <a:cxnLst/>
            <a:rect l="l" t="t" r="r" b="b"/>
            <a:pathLst>
              <a:path w="7365546" h="7245173">
                <a:moveTo>
                  <a:pt x="0" y="0"/>
                </a:moveTo>
                <a:lnTo>
                  <a:pt x="7365545" y="0"/>
                </a:lnTo>
                <a:lnTo>
                  <a:pt x="7365545" y="7245173"/>
                </a:lnTo>
                <a:lnTo>
                  <a:pt x="0" y="7245173"/>
                </a:lnTo>
                <a:lnTo>
                  <a:pt x="0" y="0"/>
                </a:lnTo>
                <a:close/>
              </a:path>
            </a:pathLst>
          </a:custGeom>
          <a:blipFill>
            <a:blip r:embed="rId4">
              <a:alphaModFix amt="74000"/>
            </a:blip>
            <a:stretch>
              <a:fillRect l="-8157" t="-1326" r="-65205"/>
            </a:stretch>
          </a:blipFill>
        </p:spPr>
        <p:txBody>
          <a:bodyPr/>
          <a:lstStyle/>
          <a:p>
            <a:endParaRPr lang="en-ID"/>
          </a:p>
        </p:txBody>
      </p:sp>
      <p:sp>
        <p:nvSpPr>
          <p:cNvPr id="4" name="Freeform 4"/>
          <p:cNvSpPr/>
          <p:nvPr/>
        </p:nvSpPr>
        <p:spPr>
          <a:xfrm>
            <a:off x="-5737433" y="506290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5" name="AutoShape 5"/>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6" name="Freeform 6"/>
          <p:cNvSpPr/>
          <p:nvPr/>
        </p:nvSpPr>
        <p:spPr>
          <a:xfrm>
            <a:off x="10553220" y="-4569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7" name="Freeform 7"/>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8" name="Freeform 8"/>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9" name="Group 9"/>
          <p:cNvGrpSpPr/>
          <p:nvPr/>
        </p:nvGrpSpPr>
        <p:grpSpPr>
          <a:xfrm>
            <a:off x="16619806" y="8113145"/>
            <a:ext cx="3336389" cy="1183255"/>
            <a:chOff x="0" y="0"/>
            <a:chExt cx="1145914" cy="406400"/>
          </a:xfrm>
        </p:grpSpPr>
        <p:sp>
          <p:nvSpPr>
            <p:cNvPr id="10" name="Freeform 10"/>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1" name="TextBox 11"/>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0" y="1568322"/>
            <a:ext cx="1324772" cy="1324772"/>
          </a:xfrm>
          <a:custGeom>
            <a:avLst/>
            <a:gdLst/>
            <a:ahLst/>
            <a:cxnLst/>
            <a:rect l="l" t="t" r="r" b="b"/>
            <a:pathLst>
              <a:path w="1324772" h="1324772">
                <a:moveTo>
                  <a:pt x="0" y="0"/>
                </a:moveTo>
                <a:lnTo>
                  <a:pt x="1324772" y="0"/>
                </a:lnTo>
                <a:lnTo>
                  <a:pt x="1324772" y="1324772"/>
                </a:lnTo>
                <a:lnTo>
                  <a:pt x="0" y="13247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13" name="Group 13"/>
          <p:cNvGrpSpPr/>
          <p:nvPr/>
        </p:nvGrpSpPr>
        <p:grpSpPr>
          <a:xfrm>
            <a:off x="1028700" y="2230708"/>
            <a:ext cx="6999231" cy="6736251"/>
            <a:chOff x="0" y="0"/>
            <a:chExt cx="9332309" cy="8981668"/>
          </a:xfrm>
        </p:grpSpPr>
        <p:sp>
          <p:nvSpPr>
            <p:cNvPr id="14" name="TextBox 14"/>
            <p:cNvSpPr txBox="1"/>
            <p:nvPr/>
          </p:nvSpPr>
          <p:spPr>
            <a:xfrm rot="-2700000">
              <a:off x="1013359" y="7993594"/>
              <a:ext cx="664061" cy="374986"/>
            </a:xfrm>
            <a:prstGeom prst="rect">
              <a:avLst/>
            </a:prstGeom>
          </p:spPr>
          <p:txBody>
            <a:bodyPr lIns="0" tIns="0" rIns="0" bIns="0" rtlCol="0" anchor="t">
              <a:spAutoFit/>
            </a:bodyPr>
            <a:lstStyle/>
            <a:p>
              <a:pPr algn="ctr">
                <a:lnSpc>
                  <a:spcPts val="2437"/>
                </a:lnSpc>
              </a:pPr>
              <a:r>
                <a:rPr lang="en-US" sz="1741">
                  <a:solidFill>
                    <a:srgbClr val="FFFFFF"/>
                  </a:solidFill>
                  <a:latin typeface="Canva Sans"/>
                </a:rPr>
                <a:t>enak</a:t>
              </a:r>
            </a:p>
          </p:txBody>
        </p:sp>
        <p:sp>
          <p:nvSpPr>
            <p:cNvPr id="15" name="TextBox 15"/>
            <p:cNvSpPr txBox="1"/>
            <p:nvPr/>
          </p:nvSpPr>
          <p:spPr>
            <a:xfrm rot="-2700000">
              <a:off x="1323072" y="8210205"/>
              <a:ext cx="1276730" cy="374986"/>
            </a:xfrm>
            <a:prstGeom prst="rect">
              <a:avLst/>
            </a:prstGeom>
          </p:spPr>
          <p:txBody>
            <a:bodyPr lIns="0" tIns="0" rIns="0" bIns="0" rtlCol="0" anchor="t">
              <a:spAutoFit/>
            </a:bodyPr>
            <a:lstStyle/>
            <a:p>
              <a:pPr algn="ctr">
                <a:lnSpc>
                  <a:spcPts val="2437"/>
                </a:lnSpc>
              </a:pPr>
              <a:r>
                <a:rPr lang="en-US" sz="1741">
                  <a:solidFill>
                    <a:srgbClr val="FFFFFF"/>
                  </a:solidFill>
                  <a:latin typeface="Canva Sans"/>
                </a:rPr>
                <a:t>makanan</a:t>
              </a:r>
            </a:p>
          </p:txBody>
        </p:sp>
        <p:sp>
          <p:nvSpPr>
            <p:cNvPr id="16" name="TextBox 16"/>
            <p:cNvSpPr txBox="1"/>
            <p:nvPr/>
          </p:nvSpPr>
          <p:spPr>
            <a:xfrm rot="-2700000">
              <a:off x="2451977" y="8087496"/>
              <a:ext cx="929657" cy="374986"/>
            </a:xfrm>
            <a:prstGeom prst="rect">
              <a:avLst/>
            </a:prstGeom>
          </p:spPr>
          <p:txBody>
            <a:bodyPr lIns="0" tIns="0" rIns="0" bIns="0" rtlCol="0" anchor="t">
              <a:spAutoFit/>
            </a:bodyPr>
            <a:lstStyle/>
            <a:p>
              <a:pPr algn="ctr">
                <a:lnSpc>
                  <a:spcPts val="2437"/>
                </a:lnSpc>
              </a:pPr>
              <a:r>
                <a:rPr lang="en-US" sz="1741">
                  <a:solidFill>
                    <a:srgbClr val="FFFFFF"/>
                  </a:solidFill>
                  <a:latin typeface="Canva Sans"/>
                </a:rPr>
                <a:t>makan</a:t>
              </a:r>
            </a:p>
          </p:txBody>
        </p:sp>
        <p:sp>
          <p:nvSpPr>
            <p:cNvPr id="17" name="TextBox 17"/>
            <p:cNvSpPr txBox="1"/>
            <p:nvPr/>
          </p:nvSpPr>
          <p:spPr>
            <a:xfrm rot="-2700000">
              <a:off x="3398170" y="8040469"/>
              <a:ext cx="796643" cy="374986"/>
            </a:xfrm>
            <a:prstGeom prst="rect">
              <a:avLst/>
            </a:prstGeom>
          </p:spPr>
          <p:txBody>
            <a:bodyPr lIns="0" tIns="0" rIns="0" bIns="0" rtlCol="0" anchor="t">
              <a:spAutoFit/>
            </a:bodyPr>
            <a:lstStyle/>
            <a:p>
              <a:pPr algn="ctr">
                <a:lnSpc>
                  <a:spcPts val="2437"/>
                </a:lnSpc>
              </a:pPr>
              <a:r>
                <a:rPr lang="en-US" sz="1741">
                  <a:solidFill>
                    <a:srgbClr val="FFFFFF"/>
                  </a:solidFill>
                  <a:latin typeface="Canva Sans"/>
                </a:rPr>
                <a:t>harga</a:t>
              </a:r>
            </a:p>
          </p:txBody>
        </p:sp>
        <p:sp>
          <p:nvSpPr>
            <p:cNvPr id="18" name="TextBox 18"/>
            <p:cNvSpPr txBox="1"/>
            <p:nvPr/>
          </p:nvSpPr>
          <p:spPr>
            <a:xfrm rot="-2700000">
              <a:off x="3842183" y="8201451"/>
              <a:ext cx="1251970" cy="374986"/>
            </a:xfrm>
            <a:prstGeom prst="rect">
              <a:avLst/>
            </a:prstGeom>
          </p:spPr>
          <p:txBody>
            <a:bodyPr lIns="0" tIns="0" rIns="0" bIns="0" rtlCol="0" anchor="t">
              <a:spAutoFit/>
            </a:bodyPr>
            <a:lstStyle/>
            <a:p>
              <a:pPr algn="ctr">
                <a:lnSpc>
                  <a:spcPts val="2437"/>
                </a:lnSpc>
              </a:pPr>
              <a:r>
                <a:rPr lang="en-US" sz="1741">
                  <a:solidFill>
                    <a:srgbClr val="FFFFFF"/>
                  </a:solidFill>
                  <a:latin typeface="Canva Sans"/>
                </a:rPr>
                <a:t>bandung</a:t>
              </a:r>
            </a:p>
          </p:txBody>
        </p:sp>
        <p:sp>
          <p:nvSpPr>
            <p:cNvPr id="19" name="TextBox 19"/>
            <p:cNvSpPr txBox="1"/>
            <p:nvPr/>
          </p:nvSpPr>
          <p:spPr>
            <a:xfrm rot="-2700000">
              <a:off x="5057959" y="8042759"/>
              <a:ext cx="803121" cy="374986"/>
            </a:xfrm>
            <a:prstGeom prst="rect">
              <a:avLst/>
            </a:prstGeom>
          </p:spPr>
          <p:txBody>
            <a:bodyPr lIns="0" tIns="0" rIns="0" bIns="0" rtlCol="0" anchor="t">
              <a:spAutoFit/>
            </a:bodyPr>
            <a:lstStyle/>
            <a:p>
              <a:pPr algn="ctr">
                <a:lnSpc>
                  <a:spcPts val="2437"/>
                </a:lnSpc>
              </a:pPr>
              <a:r>
                <a:rPr lang="en-US" sz="1741">
                  <a:solidFill>
                    <a:srgbClr val="FFFFFF"/>
                  </a:solidFill>
                  <a:latin typeface="Canva Sans"/>
                </a:rPr>
                <a:t>menu</a:t>
              </a:r>
            </a:p>
          </p:txBody>
        </p:sp>
        <p:sp>
          <p:nvSpPr>
            <p:cNvPr id="20" name="TextBox 20"/>
            <p:cNvSpPr txBox="1"/>
            <p:nvPr/>
          </p:nvSpPr>
          <p:spPr>
            <a:xfrm rot="-2700000">
              <a:off x="5669939" y="8134167"/>
              <a:ext cx="1061663" cy="374986"/>
            </a:xfrm>
            <a:prstGeom prst="rect">
              <a:avLst/>
            </a:prstGeom>
          </p:spPr>
          <p:txBody>
            <a:bodyPr lIns="0" tIns="0" rIns="0" bIns="0" rtlCol="0" anchor="t">
              <a:spAutoFit/>
            </a:bodyPr>
            <a:lstStyle/>
            <a:p>
              <a:pPr algn="ctr">
                <a:lnSpc>
                  <a:spcPts val="2437"/>
                </a:lnSpc>
              </a:pPr>
              <a:r>
                <a:rPr lang="en-US" sz="1741">
                  <a:solidFill>
                    <a:srgbClr val="FFFFFF"/>
                  </a:solidFill>
                  <a:latin typeface="Canva Sans"/>
                </a:rPr>
                <a:t>banget </a:t>
              </a:r>
            </a:p>
          </p:txBody>
        </p:sp>
        <p:sp>
          <p:nvSpPr>
            <p:cNvPr id="21" name="TextBox 21"/>
            <p:cNvSpPr txBox="1"/>
            <p:nvPr/>
          </p:nvSpPr>
          <p:spPr>
            <a:xfrm rot="-2700000">
              <a:off x="6374565" y="8187200"/>
              <a:ext cx="1211663" cy="374986"/>
            </a:xfrm>
            <a:prstGeom prst="rect">
              <a:avLst/>
            </a:prstGeom>
          </p:spPr>
          <p:txBody>
            <a:bodyPr lIns="0" tIns="0" rIns="0" bIns="0" rtlCol="0" anchor="t">
              <a:spAutoFit/>
            </a:bodyPr>
            <a:lstStyle/>
            <a:p>
              <a:pPr algn="ctr">
                <a:lnSpc>
                  <a:spcPts val="2437"/>
                </a:lnSpc>
              </a:pPr>
              <a:r>
                <a:rPr lang="en-US" sz="1741">
                  <a:solidFill>
                    <a:srgbClr val="FFFFFF"/>
                  </a:solidFill>
                  <a:latin typeface="Canva Sans"/>
                </a:rPr>
                <a:t>restoran</a:t>
              </a:r>
            </a:p>
          </p:txBody>
        </p:sp>
        <p:sp>
          <p:nvSpPr>
            <p:cNvPr id="22" name="TextBox 22"/>
            <p:cNvSpPr txBox="1"/>
            <p:nvPr/>
          </p:nvSpPr>
          <p:spPr>
            <a:xfrm rot="-2700000">
              <a:off x="7260182" y="8165264"/>
              <a:ext cx="1149619" cy="374986"/>
            </a:xfrm>
            <a:prstGeom prst="rect">
              <a:avLst/>
            </a:prstGeom>
          </p:spPr>
          <p:txBody>
            <a:bodyPr lIns="0" tIns="0" rIns="0" bIns="0" rtlCol="0" anchor="t">
              <a:spAutoFit/>
            </a:bodyPr>
            <a:lstStyle/>
            <a:p>
              <a:pPr algn="ctr">
                <a:lnSpc>
                  <a:spcPts val="2437"/>
                </a:lnSpc>
              </a:pPr>
              <a:r>
                <a:rPr lang="en-US" sz="1741">
                  <a:solidFill>
                    <a:srgbClr val="FFFFFF"/>
                  </a:solidFill>
                  <a:latin typeface="Canva Sans"/>
                </a:rPr>
                <a:t>suasana</a:t>
              </a:r>
            </a:p>
          </p:txBody>
        </p:sp>
        <p:sp>
          <p:nvSpPr>
            <p:cNvPr id="23" name="TextBox 23"/>
            <p:cNvSpPr txBox="1"/>
            <p:nvPr/>
          </p:nvSpPr>
          <p:spPr>
            <a:xfrm rot="-2700000">
              <a:off x="8107708" y="8159106"/>
              <a:ext cx="1132200" cy="374986"/>
            </a:xfrm>
            <a:prstGeom prst="rect">
              <a:avLst/>
            </a:prstGeom>
          </p:spPr>
          <p:txBody>
            <a:bodyPr lIns="0" tIns="0" rIns="0" bIns="0" rtlCol="0" anchor="t">
              <a:spAutoFit/>
            </a:bodyPr>
            <a:lstStyle/>
            <a:p>
              <a:pPr algn="ctr">
                <a:lnSpc>
                  <a:spcPts val="2437"/>
                </a:lnSpc>
              </a:pPr>
              <a:r>
                <a:rPr lang="en-US" sz="1741">
                  <a:solidFill>
                    <a:srgbClr val="FFFFFF"/>
                  </a:solidFill>
                  <a:latin typeface="Canva Sans"/>
                </a:rPr>
                <a:t>nyaman</a:t>
              </a:r>
            </a:p>
          </p:txBody>
        </p:sp>
        <p:grpSp>
          <p:nvGrpSpPr>
            <p:cNvPr id="24" name="Group 24"/>
            <p:cNvGrpSpPr>
              <a:grpSpLocks noChangeAspect="1"/>
            </p:cNvGrpSpPr>
            <p:nvPr/>
          </p:nvGrpSpPr>
          <p:grpSpPr>
            <a:xfrm>
              <a:off x="1097219" y="173206"/>
              <a:ext cx="8235089" cy="7462588"/>
              <a:chOff x="0" y="0"/>
              <a:chExt cx="11351875" cy="10287000"/>
            </a:xfrm>
          </p:grpSpPr>
          <p:sp>
            <p:nvSpPr>
              <p:cNvPr id="25" name="Freeform 25"/>
              <p:cNvSpPr/>
              <p:nvPr/>
            </p:nvSpPr>
            <p:spPr>
              <a:xfrm>
                <a:off x="0" y="-6350"/>
                <a:ext cx="11351875" cy="12700"/>
              </a:xfrm>
              <a:custGeom>
                <a:avLst/>
                <a:gdLst/>
                <a:ahLst/>
                <a:cxnLst/>
                <a:rect l="l" t="t" r="r" b="b"/>
                <a:pathLst>
                  <a:path w="11351875" h="12700">
                    <a:moveTo>
                      <a:pt x="0" y="0"/>
                    </a:moveTo>
                    <a:lnTo>
                      <a:pt x="11351875" y="0"/>
                    </a:lnTo>
                    <a:lnTo>
                      <a:pt x="11351875" y="12700"/>
                    </a:lnTo>
                    <a:lnTo>
                      <a:pt x="0" y="12700"/>
                    </a:lnTo>
                    <a:close/>
                  </a:path>
                </a:pathLst>
              </a:custGeom>
              <a:solidFill>
                <a:srgbClr val="FFFFFF">
                  <a:alpha val="24706"/>
                </a:srgbClr>
              </a:solidFill>
            </p:spPr>
            <p:txBody>
              <a:bodyPr/>
              <a:lstStyle/>
              <a:p>
                <a:endParaRPr lang="en-ID"/>
              </a:p>
            </p:txBody>
          </p:sp>
          <p:sp>
            <p:nvSpPr>
              <p:cNvPr id="26" name="Freeform 26"/>
              <p:cNvSpPr/>
              <p:nvPr/>
            </p:nvSpPr>
            <p:spPr>
              <a:xfrm>
                <a:off x="0" y="2565400"/>
                <a:ext cx="11351875" cy="12700"/>
              </a:xfrm>
              <a:custGeom>
                <a:avLst/>
                <a:gdLst/>
                <a:ahLst/>
                <a:cxnLst/>
                <a:rect l="l" t="t" r="r" b="b"/>
                <a:pathLst>
                  <a:path w="11351875" h="12700">
                    <a:moveTo>
                      <a:pt x="0" y="0"/>
                    </a:moveTo>
                    <a:lnTo>
                      <a:pt x="11351875" y="0"/>
                    </a:lnTo>
                    <a:lnTo>
                      <a:pt x="11351875" y="12700"/>
                    </a:lnTo>
                    <a:lnTo>
                      <a:pt x="0" y="12700"/>
                    </a:lnTo>
                    <a:close/>
                  </a:path>
                </a:pathLst>
              </a:custGeom>
              <a:solidFill>
                <a:srgbClr val="FFFFFF">
                  <a:alpha val="24706"/>
                </a:srgbClr>
              </a:solidFill>
            </p:spPr>
            <p:txBody>
              <a:bodyPr/>
              <a:lstStyle/>
              <a:p>
                <a:endParaRPr lang="en-ID"/>
              </a:p>
            </p:txBody>
          </p:sp>
          <p:sp>
            <p:nvSpPr>
              <p:cNvPr id="27" name="Freeform 27"/>
              <p:cNvSpPr/>
              <p:nvPr/>
            </p:nvSpPr>
            <p:spPr>
              <a:xfrm>
                <a:off x="0" y="5137150"/>
                <a:ext cx="11351875" cy="12700"/>
              </a:xfrm>
              <a:custGeom>
                <a:avLst/>
                <a:gdLst/>
                <a:ahLst/>
                <a:cxnLst/>
                <a:rect l="l" t="t" r="r" b="b"/>
                <a:pathLst>
                  <a:path w="11351875" h="12700">
                    <a:moveTo>
                      <a:pt x="0" y="0"/>
                    </a:moveTo>
                    <a:lnTo>
                      <a:pt x="11351875" y="0"/>
                    </a:lnTo>
                    <a:lnTo>
                      <a:pt x="11351875" y="12700"/>
                    </a:lnTo>
                    <a:lnTo>
                      <a:pt x="0" y="12700"/>
                    </a:lnTo>
                    <a:close/>
                  </a:path>
                </a:pathLst>
              </a:custGeom>
              <a:solidFill>
                <a:srgbClr val="FFFFFF">
                  <a:alpha val="24706"/>
                </a:srgbClr>
              </a:solidFill>
            </p:spPr>
            <p:txBody>
              <a:bodyPr/>
              <a:lstStyle/>
              <a:p>
                <a:endParaRPr lang="en-ID"/>
              </a:p>
            </p:txBody>
          </p:sp>
          <p:sp>
            <p:nvSpPr>
              <p:cNvPr id="28" name="Freeform 28"/>
              <p:cNvSpPr/>
              <p:nvPr/>
            </p:nvSpPr>
            <p:spPr>
              <a:xfrm>
                <a:off x="0" y="7708900"/>
                <a:ext cx="11351875" cy="12700"/>
              </a:xfrm>
              <a:custGeom>
                <a:avLst/>
                <a:gdLst/>
                <a:ahLst/>
                <a:cxnLst/>
                <a:rect l="l" t="t" r="r" b="b"/>
                <a:pathLst>
                  <a:path w="11351875" h="12700">
                    <a:moveTo>
                      <a:pt x="0" y="0"/>
                    </a:moveTo>
                    <a:lnTo>
                      <a:pt x="11351875" y="0"/>
                    </a:lnTo>
                    <a:lnTo>
                      <a:pt x="11351875" y="12700"/>
                    </a:lnTo>
                    <a:lnTo>
                      <a:pt x="0" y="12700"/>
                    </a:lnTo>
                    <a:close/>
                  </a:path>
                </a:pathLst>
              </a:custGeom>
              <a:solidFill>
                <a:srgbClr val="FFFFFF">
                  <a:alpha val="24706"/>
                </a:srgbClr>
              </a:solidFill>
            </p:spPr>
            <p:txBody>
              <a:bodyPr/>
              <a:lstStyle/>
              <a:p>
                <a:endParaRPr lang="en-ID"/>
              </a:p>
            </p:txBody>
          </p:sp>
          <p:sp>
            <p:nvSpPr>
              <p:cNvPr id="29" name="Freeform 29"/>
              <p:cNvSpPr/>
              <p:nvPr/>
            </p:nvSpPr>
            <p:spPr>
              <a:xfrm>
                <a:off x="0" y="10280650"/>
                <a:ext cx="11351875" cy="12700"/>
              </a:xfrm>
              <a:custGeom>
                <a:avLst/>
                <a:gdLst/>
                <a:ahLst/>
                <a:cxnLst/>
                <a:rect l="l" t="t" r="r" b="b"/>
                <a:pathLst>
                  <a:path w="11351875" h="12700">
                    <a:moveTo>
                      <a:pt x="0" y="0"/>
                    </a:moveTo>
                    <a:lnTo>
                      <a:pt x="11351875" y="0"/>
                    </a:lnTo>
                    <a:lnTo>
                      <a:pt x="11351875" y="12700"/>
                    </a:lnTo>
                    <a:lnTo>
                      <a:pt x="0" y="12700"/>
                    </a:lnTo>
                    <a:close/>
                  </a:path>
                </a:pathLst>
              </a:custGeom>
              <a:solidFill>
                <a:srgbClr val="FFFFFF">
                  <a:alpha val="60000"/>
                </a:srgbClr>
              </a:solidFill>
            </p:spPr>
            <p:txBody>
              <a:bodyPr/>
              <a:lstStyle/>
              <a:p>
                <a:endParaRPr lang="en-ID"/>
              </a:p>
            </p:txBody>
          </p:sp>
        </p:grpSp>
        <p:sp>
          <p:nvSpPr>
            <p:cNvPr id="30" name="TextBox 30"/>
            <p:cNvSpPr txBox="1"/>
            <p:nvPr/>
          </p:nvSpPr>
          <p:spPr>
            <a:xfrm>
              <a:off x="0" y="-28575"/>
              <a:ext cx="949810" cy="374986"/>
            </a:xfrm>
            <a:prstGeom prst="rect">
              <a:avLst/>
            </a:prstGeom>
          </p:spPr>
          <p:txBody>
            <a:bodyPr lIns="0" tIns="0" rIns="0" bIns="0" rtlCol="0" anchor="t">
              <a:spAutoFit/>
            </a:bodyPr>
            <a:lstStyle/>
            <a:p>
              <a:pPr algn="r">
                <a:lnSpc>
                  <a:spcPts val="2437"/>
                </a:lnSpc>
              </a:pPr>
              <a:r>
                <a:rPr lang="en-US" sz="1741">
                  <a:solidFill>
                    <a:srgbClr val="FFFFFF"/>
                  </a:solidFill>
                  <a:latin typeface="Canva Sans"/>
                </a:rPr>
                <a:t>4,000 </a:t>
              </a:r>
            </a:p>
          </p:txBody>
        </p:sp>
        <p:sp>
          <p:nvSpPr>
            <p:cNvPr id="31" name="TextBox 31"/>
            <p:cNvSpPr txBox="1"/>
            <p:nvPr/>
          </p:nvSpPr>
          <p:spPr>
            <a:xfrm>
              <a:off x="7342" y="1837072"/>
              <a:ext cx="942468" cy="374986"/>
            </a:xfrm>
            <a:prstGeom prst="rect">
              <a:avLst/>
            </a:prstGeom>
          </p:spPr>
          <p:txBody>
            <a:bodyPr lIns="0" tIns="0" rIns="0" bIns="0" rtlCol="0" anchor="t">
              <a:spAutoFit/>
            </a:bodyPr>
            <a:lstStyle/>
            <a:p>
              <a:pPr algn="r">
                <a:lnSpc>
                  <a:spcPts val="2437"/>
                </a:lnSpc>
              </a:pPr>
              <a:r>
                <a:rPr lang="en-US" sz="1741">
                  <a:solidFill>
                    <a:srgbClr val="FFFFFF"/>
                  </a:solidFill>
                  <a:latin typeface="Canva Sans"/>
                </a:rPr>
                <a:t>3,000 </a:t>
              </a:r>
            </a:p>
          </p:txBody>
        </p:sp>
        <p:sp>
          <p:nvSpPr>
            <p:cNvPr id="32" name="TextBox 32"/>
            <p:cNvSpPr txBox="1"/>
            <p:nvPr/>
          </p:nvSpPr>
          <p:spPr>
            <a:xfrm>
              <a:off x="16555" y="3702719"/>
              <a:ext cx="933255" cy="374986"/>
            </a:xfrm>
            <a:prstGeom prst="rect">
              <a:avLst/>
            </a:prstGeom>
          </p:spPr>
          <p:txBody>
            <a:bodyPr lIns="0" tIns="0" rIns="0" bIns="0" rtlCol="0" anchor="t">
              <a:spAutoFit/>
            </a:bodyPr>
            <a:lstStyle/>
            <a:p>
              <a:pPr algn="r">
                <a:lnSpc>
                  <a:spcPts val="2437"/>
                </a:lnSpc>
              </a:pPr>
              <a:r>
                <a:rPr lang="en-US" sz="1741">
                  <a:solidFill>
                    <a:srgbClr val="FFFFFF"/>
                  </a:solidFill>
                  <a:latin typeface="Canva Sans"/>
                </a:rPr>
                <a:t>2,000 </a:t>
              </a:r>
            </a:p>
          </p:txBody>
        </p:sp>
        <p:sp>
          <p:nvSpPr>
            <p:cNvPr id="33" name="TextBox 33"/>
            <p:cNvSpPr txBox="1"/>
            <p:nvPr/>
          </p:nvSpPr>
          <p:spPr>
            <a:xfrm>
              <a:off x="21449" y="5568366"/>
              <a:ext cx="928361" cy="374986"/>
            </a:xfrm>
            <a:prstGeom prst="rect">
              <a:avLst/>
            </a:prstGeom>
          </p:spPr>
          <p:txBody>
            <a:bodyPr lIns="0" tIns="0" rIns="0" bIns="0" rtlCol="0" anchor="t">
              <a:spAutoFit/>
            </a:bodyPr>
            <a:lstStyle/>
            <a:p>
              <a:pPr algn="r">
                <a:lnSpc>
                  <a:spcPts val="2437"/>
                </a:lnSpc>
              </a:pPr>
              <a:r>
                <a:rPr lang="en-US" sz="1741">
                  <a:solidFill>
                    <a:srgbClr val="FFFFFF"/>
                  </a:solidFill>
                  <a:latin typeface="Canva Sans"/>
                </a:rPr>
                <a:t>1,000 </a:t>
              </a:r>
            </a:p>
          </p:txBody>
        </p:sp>
        <p:sp>
          <p:nvSpPr>
            <p:cNvPr id="34" name="TextBox 34"/>
            <p:cNvSpPr txBox="1"/>
            <p:nvPr/>
          </p:nvSpPr>
          <p:spPr>
            <a:xfrm>
              <a:off x="670539" y="7434013"/>
              <a:ext cx="279271" cy="374986"/>
            </a:xfrm>
            <a:prstGeom prst="rect">
              <a:avLst/>
            </a:prstGeom>
          </p:spPr>
          <p:txBody>
            <a:bodyPr lIns="0" tIns="0" rIns="0" bIns="0" rtlCol="0" anchor="t">
              <a:spAutoFit/>
            </a:bodyPr>
            <a:lstStyle/>
            <a:p>
              <a:pPr algn="r">
                <a:lnSpc>
                  <a:spcPts val="2437"/>
                </a:lnSpc>
              </a:pPr>
              <a:r>
                <a:rPr lang="en-US" sz="1741">
                  <a:solidFill>
                    <a:srgbClr val="FFFFFF"/>
                  </a:solidFill>
                  <a:latin typeface="Canva Sans"/>
                </a:rPr>
                <a:t>0 </a:t>
              </a:r>
            </a:p>
          </p:txBody>
        </p:sp>
        <p:grpSp>
          <p:nvGrpSpPr>
            <p:cNvPr id="35" name="Group 35"/>
            <p:cNvGrpSpPr>
              <a:grpSpLocks noChangeAspect="1"/>
            </p:cNvGrpSpPr>
            <p:nvPr/>
          </p:nvGrpSpPr>
          <p:grpSpPr>
            <a:xfrm>
              <a:off x="1097219" y="990474"/>
              <a:ext cx="7855297" cy="6645319"/>
              <a:chOff x="0" y="1126585"/>
              <a:chExt cx="10828340" cy="9160415"/>
            </a:xfrm>
          </p:grpSpPr>
          <p:sp>
            <p:nvSpPr>
              <p:cNvPr id="36" name="Freeform 36"/>
              <p:cNvSpPr/>
              <p:nvPr/>
            </p:nvSpPr>
            <p:spPr>
              <a:xfrm>
                <a:off x="0" y="1126585"/>
                <a:ext cx="498134" cy="9160415"/>
              </a:xfrm>
              <a:custGeom>
                <a:avLst/>
                <a:gdLst/>
                <a:ahLst/>
                <a:cxnLst/>
                <a:rect l="l" t="t" r="r" b="b"/>
                <a:pathLst>
                  <a:path w="498134" h="9160415">
                    <a:moveTo>
                      <a:pt x="0" y="9160415"/>
                    </a:moveTo>
                    <a:lnTo>
                      <a:pt x="0" y="39851"/>
                    </a:lnTo>
                    <a:cubicBezTo>
                      <a:pt x="0" y="29282"/>
                      <a:pt x="4199" y="19146"/>
                      <a:pt x="11672" y="11672"/>
                    </a:cubicBezTo>
                    <a:cubicBezTo>
                      <a:pt x="19145" y="4199"/>
                      <a:pt x="29282" y="0"/>
                      <a:pt x="39851" y="0"/>
                    </a:cubicBezTo>
                    <a:lnTo>
                      <a:pt x="458284" y="0"/>
                    </a:lnTo>
                    <a:cubicBezTo>
                      <a:pt x="468853" y="0"/>
                      <a:pt x="478989" y="4199"/>
                      <a:pt x="486462" y="11672"/>
                    </a:cubicBezTo>
                    <a:cubicBezTo>
                      <a:pt x="493936" y="19146"/>
                      <a:pt x="498134" y="29282"/>
                      <a:pt x="498134" y="39851"/>
                    </a:cubicBezTo>
                    <a:lnTo>
                      <a:pt x="498134" y="9160415"/>
                    </a:lnTo>
                    <a:close/>
                  </a:path>
                </a:pathLst>
              </a:custGeom>
              <a:solidFill>
                <a:srgbClr val="6CE5E8"/>
              </a:solidFill>
            </p:spPr>
            <p:txBody>
              <a:bodyPr/>
              <a:lstStyle/>
              <a:p>
                <a:endParaRPr lang="en-ID"/>
              </a:p>
            </p:txBody>
          </p:sp>
          <p:sp>
            <p:nvSpPr>
              <p:cNvPr id="37" name="Freeform 37"/>
              <p:cNvSpPr/>
              <p:nvPr/>
            </p:nvSpPr>
            <p:spPr>
              <a:xfrm>
                <a:off x="1147801" y="1453198"/>
                <a:ext cx="498134" cy="8833802"/>
              </a:xfrm>
              <a:custGeom>
                <a:avLst/>
                <a:gdLst/>
                <a:ahLst/>
                <a:cxnLst/>
                <a:rect l="l" t="t" r="r" b="b"/>
                <a:pathLst>
                  <a:path w="498134" h="8833802">
                    <a:moveTo>
                      <a:pt x="0" y="8833802"/>
                    </a:moveTo>
                    <a:lnTo>
                      <a:pt x="0" y="39850"/>
                    </a:lnTo>
                    <a:cubicBezTo>
                      <a:pt x="0" y="29281"/>
                      <a:pt x="4198" y="19145"/>
                      <a:pt x="11672" y="11672"/>
                    </a:cubicBezTo>
                    <a:cubicBezTo>
                      <a:pt x="19145" y="4198"/>
                      <a:pt x="29281" y="0"/>
                      <a:pt x="39850" y="0"/>
                    </a:cubicBezTo>
                    <a:lnTo>
                      <a:pt x="458283" y="0"/>
                    </a:lnTo>
                    <a:cubicBezTo>
                      <a:pt x="480292" y="0"/>
                      <a:pt x="498134" y="17841"/>
                      <a:pt x="498134" y="39850"/>
                    </a:cubicBezTo>
                    <a:lnTo>
                      <a:pt x="498134" y="8833802"/>
                    </a:lnTo>
                    <a:close/>
                  </a:path>
                </a:pathLst>
              </a:custGeom>
              <a:solidFill>
                <a:srgbClr val="6CE5E8"/>
              </a:solidFill>
            </p:spPr>
            <p:txBody>
              <a:bodyPr/>
              <a:lstStyle/>
              <a:p>
                <a:endParaRPr lang="en-ID"/>
              </a:p>
            </p:txBody>
          </p:sp>
          <p:sp>
            <p:nvSpPr>
              <p:cNvPr id="38" name="Freeform 38"/>
              <p:cNvSpPr/>
              <p:nvPr/>
            </p:nvSpPr>
            <p:spPr>
              <a:xfrm>
                <a:off x="2295601" y="3178842"/>
                <a:ext cx="498134" cy="7108158"/>
              </a:xfrm>
              <a:custGeom>
                <a:avLst/>
                <a:gdLst/>
                <a:ahLst/>
                <a:cxnLst/>
                <a:rect l="l" t="t" r="r" b="b"/>
                <a:pathLst>
                  <a:path w="498134" h="7108158">
                    <a:moveTo>
                      <a:pt x="0" y="7108158"/>
                    </a:moveTo>
                    <a:lnTo>
                      <a:pt x="0" y="39850"/>
                    </a:lnTo>
                    <a:cubicBezTo>
                      <a:pt x="0" y="17842"/>
                      <a:pt x="17842" y="0"/>
                      <a:pt x="39851" y="0"/>
                    </a:cubicBezTo>
                    <a:lnTo>
                      <a:pt x="458284" y="0"/>
                    </a:lnTo>
                    <a:cubicBezTo>
                      <a:pt x="480293" y="0"/>
                      <a:pt x="498135" y="17842"/>
                      <a:pt x="498135" y="39850"/>
                    </a:cubicBezTo>
                    <a:lnTo>
                      <a:pt x="498135" y="7108158"/>
                    </a:lnTo>
                    <a:close/>
                  </a:path>
                </a:pathLst>
              </a:custGeom>
              <a:solidFill>
                <a:srgbClr val="6CE5E8"/>
              </a:solidFill>
            </p:spPr>
            <p:txBody>
              <a:bodyPr/>
              <a:lstStyle/>
              <a:p>
                <a:endParaRPr lang="en-ID"/>
              </a:p>
            </p:txBody>
          </p:sp>
          <p:sp>
            <p:nvSpPr>
              <p:cNvPr id="39" name="Freeform 39"/>
              <p:cNvSpPr/>
              <p:nvPr/>
            </p:nvSpPr>
            <p:spPr>
              <a:xfrm>
                <a:off x="3443402" y="5423979"/>
                <a:ext cx="498135" cy="4863021"/>
              </a:xfrm>
              <a:custGeom>
                <a:avLst/>
                <a:gdLst/>
                <a:ahLst/>
                <a:cxnLst/>
                <a:rect l="l" t="t" r="r" b="b"/>
                <a:pathLst>
                  <a:path w="498135" h="4863021">
                    <a:moveTo>
                      <a:pt x="0" y="4863021"/>
                    </a:moveTo>
                    <a:lnTo>
                      <a:pt x="0" y="39851"/>
                    </a:lnTo>
                    <a:cubicBezTo>
                      <a:pt x="0" y="29282"/>
                      <a:pt x="4198" y="19146"/>
                      <a:pt x="11672" y="11673"/>
                    </a:cubicBezTo>
                    <a:cubicBezTo>
                      <a:pt x="19146" y="4199"/>
                      <a:pt x="29282" y="0"/>
                      <a:pt x="39851" y="0"/>
                    </a:cubicBezTo>
                    <a:lnTo>
                      <a:pt x="458283" y="0"/>
                    </a:lnTo>
                    <a:cubicBezTo>
                      <a:pt x="468853" y="0"/>
                      <a:pt x="478989" y="4199"/>
                      <a:pt x="486462" y="11673"/>
                    </a:cubicBezTo>
                    <a:cubicBezTo>
                      <a:pt x="493936" y="19146"/>
                      <a:pt x="498135" y="29282"/>
                      <a:pt x="498135" y="39851"/>
                    </a:cubicBezTo>
                    <a:lnTo>
                      <a:pt x="498135" y="4863021"/>
                    </a:lnTo>
                    <a:close/>
                  </a:path>
                </a:pathLst>
              </a:custGeom>
              <a:solidFill>
                <a:srgbClr val="6CE5E8"/>
              </a:solidFill>
            </p:spPr>
            <p:txBody>
              <a:bodyPr/>
              <a:lstStyle/>
              <a:p>
                <a:endParaRPr lang="en-ID"/>
              </a:p>
            </p:txBody>
          </p:sp>
          <p:sp>
            <p:nvSpPr>
              <p:cNvPr id="40" name="Freeform 40"/>
              <p:cNvSpPr/>
              <p:nvPr/>
            </p:nvSpPr>
            <p:spPr>
              <a:xfrm>
                <a:off x="4591203" y="5816092"/>
                <a:ext cx="498134" cy="4470908"/>
              </a:xfrm>
              <a:custGeom>
                <a:avLst/>
                <a:gdLst/>
                <a:ahLst/>
                <a:cxnLst/>
                <a:rect l="l" t="t" r="r" b="b"/>
                <a:pathLst>
                  <a:path w="498134" h="4470908">
                    <a:moveTo>
                      <a:pt x="0" y="4470908"/>
                    </a:moveTo>
                    <a:lnTo>
                      <a:pt x="0" y="39851"/>
                    </a:lnTo>
                    <a:cubicBezTo>
                      <a:pt x="0" y="29282"/>
                      <a:pt x="4198" y="19146"/>
                      <a:pt x="11671" y="11672"/>
                    </a:cubicBezTo>
                    <a:cubicBezTo>
                      <a:pt x="19145" y="4198"/>
                      <a:pt x="29281" y="0"/>
                      <a:pt x="39850" y="0"/>
                    </a:cubicBezTo>
                    <a:lnTo>
                      <a:pt x="458283" y="0"/>
                    </a:lnTo>
                    <a:cubicBezTo>
                      <a:pt x="468852" y="0"/>
                      <a:pt x="478989" y="4198"/>
                      <a:pt x="486462" y="11672"/>
                    </a:cubicBezTo>
                    <a:cubicBezTo>
                      <a:pt x="493935" y="19146"/>
                      <a:pt x="498134" y="29282"/>
                      <a:pt x="498134" y="39851"/>
                    </a:cubicBezTo>
                    <a:lnTo>
                      <a:pt x="498134" y="4470908"/>
                    </a:lnTo>
                    <a:close/>
                  </a:path>
                </a:pathLst>
              </a:custGeom>
              <a:solidFill>
                <a:srgbClr val="6CE5E8"/>
              </a:solidFill>
            </p:spPr>
            <p:txBody>
              <a:bodyPr/>
              <a:lstStyle/>
              <a:p>
                <a:endParaRPr lang="en-ID"/>
              </a:p>
            </p:txBody>
          </p:sp>
          <p:sp>
            <p:nvSpPr>
              <p:cNvPr id="41" name="Freeform 41"/>
              <p:cNvSpPr/>
              <p:nvPr/>
            </p:nvSpPr>
            <p:spPr>
              <a:xfrm>
                <a:off x="5739003" y="5971762"/>
                <a:ext cx="498135" cy="4315238"/>
              </a:xfrm>
              <a:custGeom>
                <a:avLst/>
                <a:gdLst/>
                <a:ahLst/>
                <a:cxnLst/>
                <a:rect l="l" t="t" r="r" b="b"/>
                <a:pathLst>
                  <a:path w="498135" h="4315238">
                    <a:moveTo>
                      <a:pt x="0" y="4315238"/>
                    </a:moveTo>
                    <a:lnTo>
                      <a:pt x="0" y="39851"/>
                    </a:lnTo>
                    <a:cubicBezTo>
                      <a:pt x="0" y="29282"/>
                      <a:pt x="4199" y="19146"/>
                      <a:pt x="11672" y="11672"/>
                    </a:cubicBezTo>
                    <a:cubicBezTo>
                      <a:pt x="19146" y="4199"/>
                      <a:pt x="29282" y="0"/>
                      <a:pt x="39851" y="0"/>
                    </a:cubicBezTo>
                    <a:lnTo>
                      <a:pt x="458284" y="0"/>
                    </a:lnTo>
                    <a:cubicBezTo>
                      <a:pt x="468853" y="0"/>
                      <a:pt x="478989" y="4199"/>
                      <a:pt x="486463" y="11672"/>
                    </a:cubicBezTo>
                    <a:cubicBezTo>
                      <a:pt x="493936" y="19146"/>
                      <a:pt x="498135" y="29282"/>
                      <a:pt x="498135" y="39851"/>
                    </a:cubicBezTo>
                    <a:lnTo>
                      <a:pt x="498135" y="4315238"/>
                    </a:lnTo>
                    <a:close/>
                  </a:path>
                </a:pathLst>
              </a:custGeom>
              <a:solidFill>
                <a:srgbClr val="6CE5E8"/>
              </a:solidFill>
            </p:spPr>
            <p:txBody>
              <a:bodyPr/>
              <a:lstStyle/>
              <a:p>
                <a:endParaRPr lang="en-ID"/>
              </a:p>
            </p:txBody>
          </p:sp>
          <p:sp>
            <p:nvSpPr>
              <p:cNvPr id="42" name="Freeform 42"/>
              <p:cNvSpPr/>
              <p:nvPr/>
            </p:nvSpPr>
            <p:spPr>
              <a:xfrm>
                <a:off x="6886804" y="6779292"/>
                <a:ext cx="498135" cy="3507708"/>
              </a:xfrm>
              <a:custGeom>
                <a:avLst/>
                <a:gdLst/>
                <a:ahLst/>
                <a:cxnLst/>
                <a:rect l="l" t="t" r="r" b="b"/>
                <a:pathLst>
                  <a:path w="498135" h="3507708">
                    <a:moveTo>
                      <a:pt x="0" y="3507708"/>
                    </a:moveTo>
                    <a:lnTo>
                      <a:pt x="0" y="39851"/>
                    </a:lnTo>
                    <a:cubicBezTo>
                      <a:pt x="0" y="29282"/>
                      <a:pt x="4198" y="19145"/>
                      <a:pt x="11672" y="11672"/>
                    </a:cubicBezTo>
                    <a:cubicBezTo>
                      <a:pt x="19145" y="4198"/>
                      <a:pt x="29282" y="0"/>
                      <a:pt x="39851" y="0"/>
                    </a:cubicBezTo>
                    <a:lnTo>
                      <a:pt x="458283" y="0"/>
                    </a:lnTo>
                    <a:cubicBezTo>
                      <a:pt x="468852" y="0"/>
                      <a:pt x="478989" y="4198"/>
                      <a:pt x="486462" y="11672"/>
                    </a:cubicBezTo>
                    <a:cubicBezTo>
                      <a:pt x="493936" y="19145"/>
                      <a:pt x="498134" y="29282"/>
                      <a:pt x="498134" y="39851"/>
                    </a:cubicBezTo>
                    <a:lnTo>
                      <a:pt x="498134" y="3507708"/>
                    </a:lnTo>
                    <a:close/>
                  </a:path>
                </a:pathLst>
              </a:custGeom>
              <a:solidFill>
                <a:srgbClr val="6CE5E8"/>
              </a:solidFill>
            </p:spPr>
            <p:txBody>
              <a:bodyPr/>
              <a:lstStyle/>
              <a:p>
                <a:endParaRPr lang="en-ID"/>
              </a:p>
            </p:txBody>
          </p:sp>
          <p:sp>
            <p:nvSpPr>
              <p:cNvPr id="43" name="Freeform 43"/>
              <p:cNvSpPr/>
              <p:nvPr/>
            </p:nvSpPr>
            <p:spPr>
              <a:xfrm>
                <a:off x="8034605" y="7229348"/>
                <a:ext cx="498134" cy="3057652"/>
              </a:xfrm>
              <a:custGeom>
                <a:avLst/>
                <a:gdLst/>
                <a:ahLst/>
                <a:cxnLst/>
                <a:rect l="l" t="t" r="r" b="b"/>
                <a:pathLst>
                  <a:path w="498134" h="3057652">
                    <a:moveTo>
                      <a:pt x="0" y="3057652"/>
                    </a:moveTo>
                    <a:lnTo>
                      <a:pt x="0" y="39851"/>
                    </a:lnTo>
                    <a:cubicBezTo>
                      <a:pt x="0" y="17842"/>
                      <a:pt x="17841" y="0"/>
                      <a:pt x="39850" y="0"/>
                    </a:cubicBezTo>
                    <a:lnTo>
                      <a:pt x="458284" y="0"/>
                    </a:lnTo>
                    <a:cubicBezTo>
                      <a:pt x="480292" y="0"/>
                      <a:pt x="498134" y="17842"/>
                      <a:pt x="498134" y="39851"/>
                    </a:cubicBezTo>
                    <a:lnTo>
                      <a:pt x="498134" y="3057652"/>
                    </a:lnTo>
                    <a:close/>
                  </a:path>
                </a:pathLst>
              </a:custGeom>
              <a:solidFill>
                <a:srgbClr val="6CE5E8"/>
              </a:solidFill>
            </p:spPr>
            <p:txBody>
              <a:bodyPr/>
              <a:lstStyle/>
              <a:p>
                <a:endParaRPr lang="en-ID"/>
              </a:p>
            </p:txBody>
          </p:sp>
          <p:sp>
            <p:nvSpPr>
              <p:cNvPr id="44" name="Freeform 44"/>
              <p:cNvSpPr/>
              <p:nvPr/>
            </p:nvSpPr>
            <p:spPr>
              <a:xfrm>
                <a:off x="9182405" y="7735983"/>
                <a:ext cx="498135" cy="2551017"/>
              </a:xfrm>
              <a:custGeom>
                <a:avLst/>
                <a:gdLst/>
                <a:ahLst/>
                <a:cxnLst/>
                <a:rect l="l" t="t" r="r" b="b"/>
                <a:pathLst>
                  <a:path w="498135" h="2551017">
                    <a:moveTo>
                      <a:pt x="0" y="2551017"/>
                    </a:moveTo>
                    <a:lnTo>
                      <a:pt x="0" y="39850"/>
                    </a:lnTo>
                    <a:cubicBezTo>
                      <a:pt x="0" y="17841"/>
                      <a:pt x="17843" y="0"/>
                      <a:pt x="39851" y="0"/>
                    </a:cubicBezTo>
                    <a:lnTo>
                      <a:pt x="458284" y="0"/>
                    </a:lnTo>
                    <a:cubicBezTo>
                      <a:pt x="480293" y="0"/>
                      <a:pt x="498135" y="17841"/>
                      <a:pt x="498135" y="39850"/>
                    </a:cubicBezTo>
                    <a:lnTo>
                      <a:pt x="498135" y="2551017"/>
                    </a:lnTo>
                    <a:close/>
                  </a:path>
                </a:pathLst>
              </a:custGeom>
              <a:solidFill>
                <a:srgbClr val="6CE5E8"/>
              </a:solidFill>
            </p:spPr>
            <p:txBody>
              <a:bodyPr/>
              <a:lstStyle/>
              <a:p>
                <a:endParaRPr lang="en-ID"/>
              </a:p>
            </p:txBody>
          </p:sp>
          <p:sp>
            <p:nvSpPr>
              <p:cNvPr id="45" name="Freeform 45"/>
              <p:cNvSpPr/>
              <p:nvPr/>
            </p:nvSpPr>
            <p:spPr>
              <a:xfrm>
                <a:off x="10330206" y="7880000"/>
                <a:ext cx="498135" cy="2407000"/>
              </a:xfrm>
              <a:custGeom>
                <a:avLst/>
                <a:gdLst/>
                <a:ahLst/>
                <a:cxnLst/>
                <a:rect l="l" t="t" r="r" b="b"/>
                <a:pathLst>
                  <a:path w="498135" h="2407000">
                    <a:moveTo>
                      <a:pt x="0" y="2407000"/>
                    </a:moveTo>
                    <a:lnTo>
                      <a:pt x="0" y="39851"/>
                    </a:lnTo>
                    <a:cubicBezTo>
                      <a:pt x="0" y="29282"/>
                      <a:pt x="4198" y="19146"/>
                      <a:pt x="11672" y="11673"/>
                    </a:cubicBezTo>
                    <a:cubicBezTo>
                      <a:pt x="19145" y="4199"/>
                      <a:pt x="29282" y="0"/>
                      <a:pt x="39851" y="0"/>
                    </a:cubicBezTo>
                    <a:lnTo>
                      <a:pt x="458284" y="0"/>
                    </a:lnTo>
                    <a:cubicBezTo>
                      <a:pt x="468853" y="0"/>
                      <a:pt x="478989" y="4199"/>
                      <a:pt x="486462" y="11673"/>
                    </a:cubicBezTo>
                    <a:cubicBezTo>
                      <a:pt x="493936" y="19146"/>
                      <a:pt x="498135" y="29282"/>
                      <a:pt x="498135" y="39851"/>
                    </a:cubicBezTo>
                    <a:lnTo>
                      <a:pt x="498135" y="2407000"/>
                    </a:lnTo>
                    <a:close/>
                  </a:path>
                </a:pathLst>
              </a:custGeom>
              <a:solidFill>
                <a:srgbClr val="6CE5E8"/>
              </a:solidFill>
            </p:spPr>
            <p:txBody>
              <a:bodyPr/>
              <a:lstStyle/>
              <a:p>
                <a:endParaRPr lang="en-ID"/>
              </a:p>
            </p:txBody>
          </p:sp>
          <p:sp>
            <p:nvSpPr>
              <p:cNvPr id="46" name="Freeform 46"/>
              <p:cNvSpPr/>
              <p:nvPr/>
            </p:nvSpPr>
            <p:spPr>
              <a:xfrm>
                <a:off x="523534" y="10287000"/>
                <a:ext cx="498134" cy="0"/>
              </a:xfrm>
              <a:custGeom>
                <a:avLst/>
                <a:gdLst/>
                <a:ahLst/>
                <a:cxnLst/>
                <a:rect l="l" t="t" r="r" b="b"/>
                <a:pathLst>
                  <a:path w="498134">
                    <a:moveTo>
                      <a:pt x="0" y="0"/>
                    </a:moveTo>
                    <a:lnTo>
                      <a:pt x="0" y="0"/>
                    </a:lnTo>
                    <a:lnTo>
                      <a:pt x="498135" y="0"/>
                    </a:lnTo>
                    <a:lnTo>
                      <a:pt x="498135" y="0"/>
                    </a:lnTo>
                    <a:close/>
                  </a:path>
                </a:pathLst>
              </a:custGeom>
              <a:solidFill>
                <a:srgbClr val="2D8BBA"/>
              </a:solidFill>
            </p:spPr>
            <p:txBody>
              <a:bodyPr/>
              <a:lstStyle/>
              <a:p>
                <a:endParaRPr lang="en-ID"/>
              </a:p>
            </p:txBody>
          </p:sp>
          <p:sp>
            <p:nvSpPr>
              <p:cNvPr id="47" name="Freeform 47"/>
              <p:cNvSpPr/>
              <p:nvPr/>
            </p:nvSpPr>
            <p:spPr>
              <a:xfrm>
                <a:off x="1671335" y="10287000"/>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sp>
            <p:nvSpPr>
              <p:cNvPr id="48" name="Freeform 48"/>
              <p:cNvSpPr/>
              <p:nvPr/>
            </p:nvSpPr>
            <p:spPr>
              <a:xfrm>
                <a:off x="2819136" y="10287000"/>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sp>
            <p:nvSpPr>
              <p:cNvPr id="49" name="Freeform 49"/>
              <p:cNvSpPr/>
              <p:nvPr/>
            </p:nvSpPr>
            <p:spPr>
              <a:xfrm>
                <a:off x="3966937" y="10287000"/>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sp>
            <p:nvSpPr>
              <p:cNvPr id="50" name="Freeform 50"/>
              <p:cNvSpPr/>
              <p:nvPr/>
            </p:nvSpPr>
            <p:spPr>
              <a:xfrm>
                <a:off x="5114737" y="10266397"/>
                <a:ext cx="498134" cy="20603"/>
              </a:xfrm>
              <a:custGeom>
                <a:avLst/>
                <a:gdLst/>
                <a:ahLst/>
                <a:cxnLst/>
                <a:rect l="l" t="t" r="r" b="b"/>
                <a:pathLst>
                  <a:path w="498134" h="20603">
                    <a:moveTo>
                      <a:pt x="0" y="20603"/>
                    </a:moveTo>
                    <a:lnTo>
                      <a:pt x="0" y="20603"/>
                    </a:lnTo>
                    <a:cubicBezTo>
                      <a:pt x="0" y="13341"/>
                      <a:pt x="1984" y="6216"/>
                      <a:pt x="5739" y="0"/>
                    </a:cubicBezTo>
                    <a:lnTo>
                      <a:pt x="492395" y="0"/>
                    </a:lnTo>
                    <a:cubicBezTo>
                      <a:pt x="496150" y="6216"/>
                      <a:pt x="498134" y="13341"/>
                      <a:pt x="498134" y="20603"/>
                    </a:cubicBezTo>
                    <a:lnTo>
                      <a:pt x="498134" y="20603"/>
                    </a:lnTo>
                    <a:close/>
                  </a:path>
                </a:pathLst>
              </a:custGeom>
              <a:solidFill>
                <a:srgbClr val="2D8BBA"/>
              </a:solidFill>
            </p:spPr>
            <p:txBody>
              <a:bodyPr/>
              <a:lstStyle/>
              <a:p>
                <a:endParaRPr lang="en-ID"/>
              </a:p>
            </p:txBody>
          </p:sp>
          <p:sp>
            <p:nvSpPr>
              <p:cNvPr id="51" name="Freeform 51"/>
              <p:cNvSpPr/>
              <p:nvPr/>
            </p:nvSpPr>
            <p:spPr>
              <a:xfrm>
                <a:off x="6262538" y="10287000"/>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sp>
            <p:nvSpPr>
              <p:cNvPr id="52" name="Freeform 52"/>
              <p:cNvSpPr/>
              <p:nvPr/>
            </p:nvSpPr>
            <p:spPr>
              <a:xfrm>
                <a:off x="7410338" y="10287000"/>
                <a:ext cx="498135" cy="0"/>
              </a:xfrm>
              <a:custGeom>
                <a:avLst/>
                <a:gdLst/>
                <a:ahLst/>
                <a:cxnLst/>
                <a:rect l="l" t="t" r="r" b="b"/>
                <a:pathLst>
                  <a:path w="498135">
                    <a:moveTo>
                      <a:pt x="0" y="0"/>
                    </a:moveTo>
                    <a:lnTo>
                      <a:pt x="0" y="0"/>
                    </a:lnTo>
                    <a:lnTo>
                      <a:pt x="498135" y="0"/>
                    </a:lnTo>
                    <a:lnTo>
                      <a:pt x="498135" y="0"/>
                    </a:lnTo>
                    <a:close/>
                  </a:path>
                </a:pathLst>
              </a:custGeom>
              <a:solidFill>
                <a:srgbClr val="2D8BBA"/>
              </a:solidFill>
            </p:spPr>
            <p:txBody>
              <a:bodyPr/>
              <a:lstStyle/>
              <a:p>
                <a:endParaRPr lang="en-ID"/>
              </a:p>
            </p:txBody>
          </p:sp>
          <p:sp>
            <p:nvSpPr>
              <p:cNvPr id="53" name="Freeform 53"/>
              <p:cNvSpPr/>
              <p:nvPr/>
            </p:nvSpPr>
            <p:spPr>
              <a:xfrm>
                <a:off x="8558139" y="10287000"/>
                <a:ext cx="498135" cy="0"/>
              </a:xfrm>
              <a:custGeom>
                <a:avLst/>
                <a:gdLst/>
                <a:ahLst/>
                <a:cxnLst/>
                <a:rect l="l" t="t" r="r" b="b"/>
                <a:pathLst>
                  <a:path w="498135">
                    <a:moveTo>
                      <a:pt x="0" y="0"/>
                    </a:moveTo>
                    <a:lnTo>
                      <a:pt x="0" y="0"/>
                    </a:lnTo>
                    <a:lnTo>
                      <a:pt x="498135" y="0"/>
                    </a:lnTo>
                    <a:lnTo>
                      <a:pt x="498135" y="0"/>
                    </a:lnTo>
                    <a:close/>
                  </a:path>
                </a:pathLst>
              </a:custGeom>
              <a:solidFill>
                <a:srgbClr val="2D8BBA"/>
              </a:solidFill>
            </p:spPr>
            <p:txBody>
              <a:bodyPr/>
              <a:lstStyle/>
              <a:p>
                <a:endParaRPr lang="en-ID"/>
              </a:p>
            </p:txBody>
          </p:sp>
          <p:sp>
            <p:nvSpPr>
              <p:cNvPr id="54" name="Freeform 54"/>
              <p:cNvSpPr/>
              <p:nvPr/>
            </p:nvSpPr>
            <p:spPr>
              <a:xfrm>
                <a:off x="9705940" y="10287000"/>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sp>
            <p:nvSpPr>
              <p:cNvPr id="55" name="Freeform 55"/>
              <p:cNvSpPr/>
              <p:nvPr/>
            </p:nvSpPr>
            <p:spPr>
              <a:xfrm>
                <a:off x="10853741" y="10287000"/>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grpSp>
      </p:grpSp>
      <p:sp>
        <p:nvSpPr>
          <p:cNvPr id="56" name="Freeform 56"/>
          <p:cNvSpPr/>
          <p:nvPr/>
        </p:nvSpPr>
        <p:spPr>
          <a:xfrm>
            <a:off x="8245804" y="2013127"/>
            <a:ext cx="10042196" cy="5343440"/>
          </a:xfrm>
          <a:custGeom>
            <a:avLst/>
            <a:gdLst/>
            <a:ahLst/>
            <a:cxnLst/>
            <a:rect l="l" t="t" r="r" b="b"/>
            <a:pathLst>
              <a:path w="10042196" h="5343440">
                <a:moveTo>
                  <a:pt x="0" y="0"/>
                </a:moveTo>
                <a:lnTo>
                  <a:pt x="10042196" y="0"/>
                </a:lnTo>
                <a:lnTo>
                  <a:pt x="10042196" y="5343440"/>
                </a:lnTo>
                <a:lnTo>
                  <a:pt x="0" y="5343440"/>
                </a:lnTo>
                <a:lnTo>
                  <a:pt x="0" y="0"/>
                </a:lnTo>
                <a:close/>
              </a:path>
            </a:pathLst>
          </a:custGeom>
          <a:blipFill>
            <a:blip r:embed="rId8"/>
            <a:stretch>
              <a:fillRect/>
            </a:stretch>
          </a:blipFill>
        </p:spPr>
        <p:txBody>
          <a:bodyPr/>
          <a:lstStyle/>
          <a:p>
            <a:endParaRPr lang="en-ID"/>
          </a:p>
        </p:txBody>
      </p:sp>
      <p:sp>
        <p:nvSpPr>
          <p:cNvPr id="57" name="TextBox 57"/>
          <p:cNvSpPr txBox="1"/>
          <p:nvPr/>
        </p:nvSpPr>
        <p:spPr>
          <a:xfrm>
            <a:off x="13871618" y="8431757"/>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06</a:t>
            </a:r>
          </a:p>
        </p:txBody>
      </p:sp>
      <p:sp>
        <p:nvSpPr>
          <p:cNvPr id="58" name="TextBox 58"/>
          <p:cNvSpPr txBox="1"/>
          <p:nvPr/>
        </p:nvSpPr>
        <p:spPr>
          <a:xfrm>
            <a:off x="1503009" y="508128"/>
            <a:ext cx="14788008" cy="1060195"/>
          </a:xfrm>
          <a:prstGeom prst="rect">
            <a:avLst/>
          </a:prstGeom>
        </p:spPr>
        <p:txBody>
          <a:bodyPr lIns="0" tIns="0" rIns="0" bIns="0" rtlCol="0" anchor="t">
            <a:spAutoFit/>
          </a:bodyPr>
          <a:lstStyle/>
          <a:p>
            <a:pPr marL="0" lvl="0" indent="0" algn="just">
              <a:lnSpc>
                <a:spcPts val="7596"/>
              </a:lnSpc>
              <a:spcBef>
                <a:spcPct val="0"/>
              </a:spcBef>
            </a:pPr>
            <a:r>
              <a:rPr lang="en-US" sz="7099">
                <a:solidFill>
                  <a:srgbClr val="EEECDE"/>
                </a:solidFill>
                <a:latin typeface="Poppins Semi-Bold"/>
              </a:rPr>
              <a:t>Exploratory Data Analysis (EDA)</a:t>
            </a:r>
          </a:p>
        </p:txBody>
      </p:sp>
      <p:sp>
        <p:nvSpPr>
          <p:cNvPr id="59" name="TextBox 59"/>
          <p:cNvSpPr txBox="1"/>
          <p:nvPr/>
        </p:nvSpPr>
        <p:spPr>
          <a:xfrm>
            <a:off x="8245804" y="7574507"/>
            <a:ext cx="8374002" cy="1609725"/>
          </a:xfrm>
          <a:prstGeom prst="rect">
            <a:avLst/>
          </a:prstGeom>
        </p:spPr>
        <p:txBody>
          <a:bodyPr lIns="0" tIns="0" rIns="0" bIns="0" rtlCol="0" anchor="t">
            <a:spAutoFit/>
          </a:bodyPr>
          <a:lstStyle/>
          <a:p>
            <a:pPr>
              <a:lnSpc>
                <a:spcPts val="4200"/>
              </a:lnSpc>
            </a:pPr>
            <a:r>
              <a:rPr lang="en-US" sz="3000" spc="210">
                <a:solidFill>
                  <a:srgbClr val="FFFFFF"/>
                </a:solidFill>
                <a:latin typeface="Poppins"/>
              </a:rPr>
              <a:t>Pada </a:t>
            </a:r>
            <a:r>
              <a:rPr lang="en-US" sz="3000" spc="210">
                <a:solidFill>
                  <a:srgbClr val="FFFFFF"/>
                </a:solidFill>
                <a:latin typeface="Poppins Bold"/>
              </a:rPr>
              <a:t>Positif Sentiment</a:t>
            </a:r>
            <a:r>
              <a:rPr lang="en-US" sz="3000" spc="210">
                <a:solidFill>
                  <a:srgbClr val="FFFFFF"/>
                </a:solidFill>
                <a:latin typeface="Poppins"/>
              </a:rPr>
              <a:t> ini didapatkan kata kata yang sering muncul adalah:</a:t>
            </a:r>
          </a:p>
          <a:p>
            <a:pPr>
              <a:lnSpc>
                <a:spcPts val="4200"/>
              </a:lnSpc>
              <a:spcBef>
                <a:spcPct val="0"/>
              </a:spcBef>
            </a:pPr>
            <a:r>
              <a:rPr lang="en-US" sz="3000" spc="210">
                <a:solidFill>
                  <a:srgbClr val="FFFFFF"/>
                </a:solidFill>
                <a:latin typeface="Poppins"/>
              </a:rPr>
              <a:t>“enak”, “makanan” dan “makan”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662386" y="2312910"/>
            <a:ext cx="7751829" cy="6945390"/>
          </a:xfrm>
          <a:custGeom>
            <a:avLst/>
            <a:gdLst/>
            <a:ahLst/>
            <a:cxnLst/>
            <a:rect l="l" t="t" r="r" b="b"/>
            <a:pathLst>
              <a:path w="7751829" h="6945390">
                <a:moveTo>
                  <a:pt x="0" y="0"/>
                </a:moveTo>
                <a:lnTo>
                  <a:pt x="7751829" y="0"/>
                </a:lnTo>
                <a:lnTo>
                  <a:pt x="7751829" y="6945390"/>
                </a:lnTo>
                <a:lnTo>
                  <a:pt x="0" y="6945390"/>
                </a:lnTo>
                <a:lnTo>
                  <a:pt x="0" y="0"/>
                </a:lnTo>
                <a:close/>
              </a:path>
            </a:pathLst>
          </a:custGeom>
          <a:blipFill>
            <a:blip r:embed="rId4">
              <a:alphaModFix amt="74000"/>
            </a:blip>
            <a:stretch>
              <a:fillRect l="-7842" t="-6941" r="-58815"/>
            </a:stretch>
          </a:blipFill>
        </p:spPr>
        <p:txBody>
          <a:bodyPr/>
          <a:lstStyle/>
          <a:p>
            <a:endParaRPr lang="en-ID"/>
          </a:p>
        </p:txBody>
      </p:sp>
      <p:sp>
        <p:nvSpPr>
          <p:cNvPr id="4" name="Freeform 4"/>
          <p:cNvSpPr/>
          <p:nvPr/>
        </p:nvSpPr>
        <p:spPr>
          <a:xfrm>
            <a:off x="-5737433" y="506290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5" name="AutoShape 5"/>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6" name="Freeform 6"/>
          <p:cNvSpPr/>
          <p:nvPr/>
        </p:nvSpPr>
        <p:spPr>
          <a:xfrm>
            <a:off x="10553220" y="-4569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7" name="Freeform 7"/>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8" name="Freeform 8"/>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9" name="Group 9"/>
          <p:cNvGrpSpPr/>
          <p:nvPr/>
        </p:nvGrpSpPr>
        <p:grpSpPr>
          <a:xfrm>
            <a:off x="16619806" y="8113145"/>
            <a:ext cx="3336389" cy="1183255"/>
            <a:chOff x="0" y="0"/>
            <a:chExt cx="1145914" cy="406400"/>
          </a:xfrm>
        </p:grpSpPr>
        <p:sp>
          <p:nvSpPr>
            <p:cNvPr id="10" name="Freeform 10"/>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1" name="TextBox 11"/>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0" y="1568322"/>
            <a:ext cx="1324772" cy="1324772"/>
          </a:xfrm>
          <a:custGeom>
            <a:avLst/>
            <a:gdLst/>
            <a:ahLst/>
            <a:cxnLst/>
            <a:rect l="l" t="t" r="r" b="b"/>
            <a:pathLst>
              <a:path w="1324772" h="1324772">
                <a:moveTo>
                  <a:pt x="0" y="0"/>
                </a:moveTo>
                <a:lnTo>
                  <a:pt x="1324772" y="0"/>
                </a:lnTo>
                <a:lnTo>
                  <a:pt x="1324772" y="1324772"/>
                </a:lnTo>
                <a:lnTo>
                  <a:pt x="0" y="13247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13" name="Group 13"/>
          <p:cNvGrpSpPr/>
          <p:nvPr/>
        </p:nvGrpSpPr>
        <p:grpSpPr>
          <a:xfrm>
            <a:off x="996150" y="2566125"/>
            <a:ext cx="7004518" cy="6611578"/>
            <a:chOff x="0" y="0"/>
            <a:chExt cx="9339358" cy="8815438"/>
          </a:xfrm>
        </p:grpSpPr>
        <p:sp>
          <p:nvSpPr>
            <p:cNvPr id="14" name="TextBox 14"/>
            <p:cNvSpPr txBox="1"/>
            <p:nvPr/>
          </p:nvSpPr>
          <p:spPr>
            <a:xfrm rot="-2700000">
              <a:off x="619356" y="7709441"/>
              <a:ext cx="840950" cy="386176"/>
            </a:xfrm>
            <a:prstGeom prst="rect">
              <a:avLst/>
            </a:prstGeom>
          </p:spPr>
          <p:txBody>
            <a:bodyPr lIns="0" tIns="0" rIns="0" bIns="0" rtlCol="0" anchor="t">
              <a:spAutoFit/>
            </a:bodyPr>
            <a:lstStyle/>
            <a:p>
              <a:pPr algn="ctr">
                <a:lnSpc>
                  <a:spcPts val="2516"/>
                </a:lnSpc>
              </a:pPr>
              <a:r>
                <a:rPr lang="en-US" sz="1797">
                  <a:solidFill>
                    <a:srgbClr val="FFFFFF"/>
                  </a:solidFill>
                  <a:latin typeface="Canva Sans"/>
                </a:rPr>
                <a:t>orang</a:t>
              </a:r>
            </a:p>
          </p:txBody>
        </p:sp>
        <p:sp>
          <p:nvSpPr>
            <p:cNvPr id="15" name="TextBox 15"/>
            <p:cNvSpPr txBox="1"/>
            <p:nvPr/>
          </p:nvSpPr>
          <p:spPr>
            <a:xfrm rot="-2700000">
              <a:off x="1071749" y="7878093"/>
              <a:ext cx="1317969" cy="386176"/>
            </a:xfrm>
            <a:prstGeom prst="rect">
              <a:avLst/>
            </a:prstGeom>
          </p:spPr>
          <p:txBody>
            <a:bodyPr lIns="0" tIns="0" rIns="0" bIns="0" rtlCol="0" anchor="t">
              <a:spAutoFit/>
            </a:bodyPr>
            <a:lstStyle/>
            <a:p>
              <a:pPr algn="ctr">
                <a:lnSpc>
                  <a:spcPts val="2516"/>
                </a:lnSpc>
              </a:pPr>
              <a:r>
                <a:rPr lang="en-US" sz="1797">
                  <a:solidFill>
                    <a:srgbClr val="FFFFFF"/>
                  </a:solidFill>
                  <a:latin typeface="Canva Sans"/>
                </a:rPr>
                <a:t>makanan</a:t>
              </a:r>
            </a:p>
          </p:txBody>
        </p:sp>
        <p:sp>
          <p:nvSpPr>
            <p:cNvPr id="16" name="TextBox 16"/>
            <p:cNvSpPr txBox="1"/>
            <p:nvPr/>
          </p:nvSpPr>
          <p:spPr>
            <a:xfrm rot="-2700000">
              <a:off x="2184478" y="7773224"/>
              <a:ext cx="1021355" cy="386176"/>
            </a:xfrm>
            <a:prstGeom prst="rect">
              <a:avLst/>
            </a:prstGeom>
          </p:spPr>
          <p:txBody>
            <a:bodyPr lIns="0" tIns="0" rIns="0" bIns="0" rtlCol="0" anchor="t">
              <a:spAutoFit/>
            </a:bodyPr>
            <a:lstStyle/>
            <a:p>
              <a:pPr algn="ctr">
                <a:lnSpc>
                  <a:spcPts val="2516"/>
                </a:lnSpc>
              </a:pPr>
              <a:r>
                <a:rPr lang="en-US" sz="1797">
                  <a:solidFill>
                    <a:srgbClr val="FFFFFF"/>
                  </a:solidFill>
                  <a:latin typeface="Canva Sans"/>
                </a:rPr>
                <a:t>banget</a:t>
              </a:r>
            </a:p>
          </p:txBody>
        </p:sp>
        <p:sp>
          <p:nvSpPr>
            <p:cNvPr id="17" name="TextBox 17"/>
            <p:cNvSpPr txBox="1"/>
            <p:nvPr/>
          </p:nvSpPr>
          <p:spPr>
            <a:xfrm rot="-2700000">
              <a:off x="3096672" y="7751420"/>
              <a:ext cx="959684" cy="386176"/>
            </a:xfrm>
            <a:prstGeom prst="rect">
              <a:avLst/>
            </a:prstGeom>
          </p:spPr>
          <p:txBody>
            <a:bodyPr lIns="0" tIns="0" rIns="0" bIns="0" rtlCol="0" anchor="t">
              <a:spAutoFit/>
            </a:bodyPr>
            <a:lstStyle/>
            <a:p>
              <a:pPr algn="ctr">
                <a:lnSpc>
                  <a:spcPts val="2516"/>
                </a:lnSpc>
              </a:pPr>
              <a:r>
                <a:rPr lang="en-US" sz="1797">
                  <a:solidFill>
                    <a:srgbClr val="FFFFFF"/>
                  </a:solidFill>
                  <a:latin typeface="Canva Sans"/>
                </a:rPr>
                <a:t>makan</a:t>
              </a:r>
            </a:p>
          </p:txBody>
        </p:sp>
        <p:sp>
          <p:nvSpPr>
            <p:cNvPr id="18" name="TextBox 18"/>
            <p:cNvSpPr txBox="1"/>
            <p:nvPr/>
          </p:nvSpPr>
          <p:spPr>
            <a:xfrm rot="-2700000">
              <a:off x="4073427" y="7702874"/>
              <a:ext cx="822374" cy="386176"/>
            </a:xfrm>
            <a:prstGeom prst="rect">
              <a:avLst/>
            </a:prstGeom>
          </p:spPr>
          <p:txBody>
            <a:bodyPr lIns="0" tIns="0" rIns="0" bIns="0" rtlCol="0" anchor="t">
              <a:spAutoFit/>
            </a:bodyPr>
            <a:lstStyle/>
            <a:p>
              <a:pPr algn="ctr">
                <a:lnSpc>
                  <a:spcPts val="2516"/>
                </a:lnSpc>
              </a:pPr>
              <a:r>
                <a:rPr lang="en-US" sz="1797">
                  <a:solidFill>
                    <a:srgbClr val="FFFFFF"/>
                  </a:solidFill>
                  <a:latin typeface="Canva Sans"/>
                </a:rPr>
                <a:t>harga</a:t>
              </a:r>
            </a:p>
          </p:txBody>
        </p:sp>
        <p:sp>
          <p:nvSpPr>
            <p:cNvPr id="19" name="TextBox 19"/>
            <p:cNvSpPr txBox="1"/>
            <p:nvPr/>
          </p:nvSpPr>
          <p:spPr>
            <a:xfrm rot="-2700000">
              <a:off x="5049802" y="7654485"/>
              <a:ext cx="685510" cy="386176"/>
            </a:xfrm>
            <a:prstGeom prst="rect">
              <a:avLst/>
            </a:prstGeom>
          </p:spPr>
          <p:txBody>
            <a:bodyPr lIns="0" tIns="0" rIns="0" bIns="0" rtlCol="0" anchor="t">
              <a:spAutoFit/>
            </a:bodyPr>
            <a:lstStyle/>
            <a:p>
              <a:pPr algn="ctr">
                <a:lnSpc>
                  <a:spcPts val="2516"/>
                </a:lnSpc>
              </a:pPr>
              <a:r>
                <a:rPr lang="en-US" sz="1797">
                  <a:solidFill>
                    <a:srgbClr val="FFFFFF"/>
                  </a:solidFill>
                  <a:latin typeface="Canva Sans"/>
                </a:rPr>
                <a:t>enak</a:t>
              </a:r>
            </a:p>
          </p:txBody>
        </p:sp>
        <p:sp>
          <p:nvSpPr>
            <p:cNvPr id="20" name="TextBox 20"/>
            <p:cNvSpPr txBox="1"/>
            <p:nvPr/>
          </p:nvSpPr>
          <p:spPr>
            <a:xfrm rot="-2700000">
              <a:off x="5729368" y="7729039"/>
              <a:ext cx="896379" cy="386176"/>
            </a:xfrm>
            <a:prstGeom prst="rect">
              <a:avLst/>
            </a:prstGeom>
          </p:spPr>
          <p:txBody>
            <a:bodyPr lIns="0" tIns="0" rIns="0" bIns="0" rtlCol="0" anchor="t">
              <a:spAutoFit/>
            </a:bodyPr>
            <a:lstStyle/>
            <a:p>
              <a:pPr algn="ctr">
                <a:lnSpc>
                  <a:spcPts val="2516"/>
                </a:lnSpc>
              </a:pPr>
              <a:r>
                <a:rPr lang="en-US" sz="1797">
                  <a:solidFill>
                    <a:srgbClr val="FFFFFF"/>
                  </a:solidFill>
                  <a:latin typeface="Canva Sans"/>
                </a:rPr>
                <a:t>mahal</a:t>
              </a:r>
            </a:p>
          </p:txBody>
        </p:sp>
        <p:sp>
          <p:nvSpPr>
            <p:cNvPr id="21" name="TextBox 21"/>
            <p:cNvSpPr txBox="1"/>
            <p:nvPr/>
          </p:nvSpPr>
          <p:spPr>
            <a:xfrm rot="-2700000">
              <a:off x="6057964" y="7948969"/>
              <a:ext cx="1518435" cy="386176"/>
            </a:xfrm>
            <a:prstGeom prst="rect">
              <a:avLst/>
            </a:prstGeom>
          </p:spPr>
          <p:txBody>
            <a:bodyPr lIns="0" tIns="0" rIns="0" bIns="0" rtlCol="0" anchor="t">
              <a:spAutoFit/>
            </a:bodyPr>
            <a:lstStyle/>
            <a:p>
              <a:pPr algn="ctr">
                <a:lnSpc>
                  <a:spcPts val="2516"/>
                </a:lnSpc>
              </a:pPr>
              <a:r>
                <a:rPr lang="en-US" sz="1797">
                  <a:solidFill>
                    <a:srgbClr val="FFFFFF"/>
                  </a:solidFill>
                  <a:latin typeface="Canva Sans"/>
                </a:rPr>
                <a:t>pelayanan</a:t>
              </a:r>
            </a:p>
          </p:txBody>
        </p:sp>
        <p:sp>
          <p:nvSpPr>
            <p:cNvPr id="22" name="TextBox 22"/>
            <p:cNvSpPr txBox="1"/>
            <p:nvPr/>
          </p:nvSpPr>
          <p:spPr>
            <a:xfrm rot="-2700000">
              <a:off x="7292207" y="7793767"/>
              <a:ext cx="1079459" cy="386176"/>
            </a:xfrm>
            <a:prstGeom prst="rect">
              <a:avLst/>
            </a:prstGeom>
          </p:spPr>
          <p:txBody>
            <a:bodyPr lIns="0" tIns="0" rIns="0" bIns="0" rtlCol="0" anchor="t">
              <a:spAutoFit/>
            </a:bodyPr>
            <a:lstStyle/>
            <a:p>
              <a:pPr algn="ctr">
                <a:lnSpc>
                  <a:spcPts val="2516"/>
                </a:lnSpc>
              </a:pPr>
              <a:r>
                <a:rPr lang="en-US" sz="1797">
                  <a:solidFill>
                    <a:srgbClr val="FFFFFF"/>
                  </a:solidFill>
                  <a:latin typeface="Canva Sans"/>
                </a:rPr>
                <a:t>kecewa</a:t>
              </a:r>
            </a:p>
          </p:txBody>
        </p:sp>
        <p:sp>
          <p:nvSpPr>
            <p:cNvPr id="23" name="TextBox 23"/>
            <p:cNvSpPr txBox="1"/>
            <p:nvPr/>
          </p:nvSpPr>
          <p:spPr>
            <a:xfrm rot="-2700000">
              <a:off x="8509961" y="7645396"/>
              <a:ext cx="659802" cy="386176"/>
            </a:xfrm>
            <a:prstGeom prst="rect">
              <a:avLst/>
            </a:prstGeom>
          </p:spPr>
          <p:txBody>
            <a:bodyPr lIns="0" tIns="0" rIns="0" bIns="0" rtlCol="0" anchor="t">
              <a:spAutoFit/>
            </a:bodyPr>
            <a:lstStyle/>
            <a:p>
              <a:pPr algn="ctr">
                <a:lnSpc>
                  <a:spcPts val="2516"/>
                </a:lnSpc>
              </a:pPr>
              <a:r>
                <a:rPr lang="en-US" sz="1797">
                  <a:solidFill>
                    <a:srgbClr val="FFFFFF"/>
                  </a:solidFill>
                  <a:latin typeface="Canva Sans"/>
                </a:rPr>
                <a:t>suka</a:t>
              </a:r>
            </a:p>
          </p:txBody>
        </p:sp>
        <p:grpSp>
          <p:nvGrpSpPr>
            <p:cNvPr id="24" name="Group 24"/>
            <p:cNvGrpSpPr>
              <a:grpSpLocks noChangeAspect="1"/>
            </p:cNvGrpSpPr>
            <p:nvPr/>
          </p:nvGrpSpPr>
          <p:grpSpPr>
            <a:xfrm>
              <a:off x="838275" y="178800"/>
              <a:ext cx="8501083" cy="7105540"/>
              <a:chOff x="0" y="0"/>
              <a:chExt cx="11351875" cy="9488344"/>
            </a:xfrm>
          </p:grpSpPr>
          <p:sp>
            <p:nvSpPr>
              <p:cNvPr id="25" name="Freeform 25"/>
              <p:cNvSpPr/>
              <p:nvPr/>
            </p:nvSpPr>
            <p:spPr>
              <a:xfrm>
                <a:off x="0" y="-6350"/>
                <a:ext cx="11351875" cy="12700"/>
              </a:xfrm>
              <a:custGeom>
                <a:avLst/>
                <a:gdLst/>
                <a:ahLst/>
                <a:cxnLst/>
                <a:rect l="l" t="t" r="r" b="b"/>
                <a:pathLst>
                  <a:path w="11351875" h="12700">
                    <a:moveTo>
                      <a:pt x="0" y="0"/>
                    </a:moveTo>
                    <a:lnTo>
                      <a:pt x="11351875" y="0"/>
                    </a:lnTo>
                    <a:lnTo>
                      <a:pt x="11351875" y="12700"/>
                    </a:lnTo>
                    <a:lnTo>
                      <a:pt x="0" y="12700"/>
                    </a:lnTo>
                    <a:close/>
                  </a:path>
                </a:pathLst>
              </a:custGeom>
              <a:solidFill>
                <a:srgbClr val="FFFFFF">
                  <a:alpha val="24706"/>
                </a:srgbClr>
              </a:solidFill>
            </p:spPr>
            <p:txBody>
              <a:bodyPr/>
              <a:lstStyle/>
              <a:p>
                <a:endParaRPr lang="en-ID"/>
              </a:p>
            </p:txBody>
          </p:sp>
          <p:sp>
            <p:nvSpPr>
              <p:cNvPr id="26" name="Freeform 26"/>
              <p:cNvSpPr/>
              <p:nvPr/>
            </p:nvSpPr>
            <p:spPr>
              <a:xfrm>
                <a:off x="0" y="1891319"/>
                <a:ext cx="11351875" cy="12700"/>
              </a:xfrm>
              <a:custGeom>
                <a:avLst/>
                <a:gdLst/>
                <a:ahLst/>
                <a:cxnLst/>
                <a:rect l="l" t="t" r="r" b="b"/>
                <a:pathLst>
                  <a:path w="11351875" h="12700">
                    <a:moveTo>
                      <a:pt x="0" y="0"/>
                    </a:moveTo>
                    <a:lnTo>
                      <a:pt x="11351875" y="0"/>
                    </a:lnTo>
                    <a:lnTo>
                      <a:pt x="11351875" y="12700"/>
                    </a:lnTo>
                    <a:lnTo>
                      <a:pt x="0" y="12700"/>
                    </a:lnTo>
                    <a:close/>
                  </a:path>
                </a:pathLst>
              </a:custGeom>
              <a:solidFill>
                <a:srgbClr val="FFFFFF">
                  <a:alpha val="24706"/>
                </a:srgbClr>
              </a:solidFill>
            </p:spPr>
            <p:txBody>
              <a:bodyPr/>
              <a:lstStyle/>
              <a:p>
                <a:endParaRPr lang="en-ID"/>
              </a:p>
            </p:txBody>
          </p:sp>
          <p:sp>
            <p:nvSpPr>
              <p:cNvPr id="27" name="Freeform 27"/>
              <p:cNvSpPr/>
              <p:nvPr/>
            </p:nvSpPr>
            <p:spPr>
              <a:xfrm>
                <a:off x="0" y="3788988"/>
                <a:ext cx="11351875" cy="12700"/>
              </a:xfrm>
              <a:custGeom>
                <a:avLst/>
                <a:gdLst/>
                <a:ahLst/>
                <a:cxnLst/>
                <a:rect l="l" t="t" r="r" b="b"/>
                <a:pathLst>
                  <a:path w="11351875" h="12700">
                    <a:moveTo>
                      <a:pt x="0" y="0"/>
                    </a:moveTo>
                    <a:lnTo>
                      <a:pt x="11351875" y="0"/>
                    </a:lnTo>
                    <a:lnTo>
                      <a:pt x="11351875" y="12700"/>
                    </a:lnTo>
                    <a:lnTo>
                      <a:pt x="0" y="12700"/>
                    </a:lnTo>
                    <a:close/>
                  </a:path>
                </a:pathLst>
              </a:custGeom>
              <a:solidFill>
                <a:srgbClr val="FFFFFF">
                  <a:alpha val="24706"/>
                </a:srgbClr>
              </a:solidFill>
            </p:spPr>
            <p:txBody>
              <a:bodyPr/>
              <a:lstStyle/>
              <a:p>
                <a:endParaRPr lang="en-ID"/>
              </a:p>
            </p:txBody>
          </p:sp>
          <p:sp>
            <p:nvSpPr>
              <p:cNvPr id="28" name="Freeform 28"/>
              <p:cNvSpPr/>
              <p:nvPr/>
            </p:nvSpPr>
            <p:spPr>
              <a:xfrm>
                <a:off x="0" y="5686656"/>
                <a:ext cx="11351875" cy="12700"/>
              </a:xfrm>
              <a:custGeom>
                <a:avLst/>
                <a:gdLst/>
                <a:ahLst/>
                <a:cxnLst/>
                <a:rect l="l" t="t" r="r" b="b"/>
                <a:pathLst>
                  <a:path w="11351875" h="12700">
                    <a:moveTo>
                      <a:pt x="0" y="0"/>
                    </a:moveTo>
                    <a:lnTo>
                      <a:pt x="11351875" y="0"/>
                    </a:lnTo>
                    <a:lnTo>
                      <a:pt x="11351875" y="12700"/>
                    </a:lnTo>
                    <a:lnTo>
                      <a:pt x="0" y="12700"/>
                    </a:lnTo>
                    <a:close/>
                  </a:path>
                </a:pathLst>
              </a:custGeom>
              <a:solidFill>
                <a:srgbClr val="FFFFFF">
                  <a:alpha val="24706"/>
                </a:srgbClr>
              </a:solidFill>
            </p:spPr>
            <p:txBody>
              <a:bodyPr/>
              <a:lstStyle/>
              <a:p>
                <a:endParaRPr lang="en-ID"/>
              </a:p>
            </p:txBody>
          </p:sp>
          <p:sp>
            <p:nvSpPr>
              <p:cNvPr id="29" name="Freeform 29"/>
              <p:cNvSpPr/>
              <p:nvPr/>
            </p:nvSpPr>
            <p:spPr>
              <a:xfrm>
                <a:off x="0" y="7584325"/>
                <a:ext cx="11351875" cy="12700"/>
              </a:xfrm>
              <a:custGeom>
                <a:avLst/>
                <a:gdLst/>
                <a:ahLst/>
                <a:cxnLst/>
                <a:rect l="l" t="t" r="r" b="b"/>
                <a:pathLst>
                  <a:path w="11351875" h="12700">
                    <a:moveTo>
                      <a:pt x="0" y="0"/>
                    </a:moveTo>
                    <a:lnTo>
                      <a:pt x="11351875" y="0"/>
                    </a:lnTo>
                    <a:lnTo>
                      <a:pt x="11351875" y="12700"/>
                    </a:lnTo>
                    <a:lnTo>
                      <a:pt x="0" y="12700"/>
                    </a:lnTo>
                    <a:close/>
                  </a:path>
                </a:pathLst>
              </a:custGeom>
              <a:solidFill>
                <a:srgbClr val="FFFFFF">
                  <a:alpha val="24706"/>
                </a:srgbClr>
              </a:solidFill>
            </p:spPr>
            <p:txBody>
              <a:bodyPr/>
              <a:lstStyle/>
              <a:p>
                <a:endParaRPr lang="en-ID"/>
              </a:p>
            </p:txBody>
          </p:sp>
          <p:sp>
            <p:nvSpPr>
              <p:cNvPr id="30" name="Freeform 30"/>
              <p:cNvSpPr/>
              <p:nvPr/>
            </p:nvSpPr>
            <p:spPr>
              <a:xfrm>
                <a:off x="0" y="9481994"/>
                <a:ext cx="11351875" cy="12700"/>
              </a:xfrm>
              <a:custGeom>
                <a:avLst/>
                <a:gdLst/>
                <a:ahLst/>
                <a:cxnLst/>
                <a:rect l="l" t="t" r="r" b="b"/>
                <a:pathLst>
                  <a:path w="11351875" h="12700">
                    <a:moveTo>
                      <a:pt x="0" y="0"/>
                    </a:moveTo>
                    <a:lnTo>
                      <a:pt x="11351875" y="0"/>
                    </a:lnTo>
                    <a:lnTo>
                      <a:pt x="11351875" y="12700"/>
                    </a:lnTo>
                    <a:lnTo>
                      <a:pt x="0" y="12700"/>
                    </a:lnTo>
                    <a:close/>
                  </a:path>
                </a:pathLst>
              </a:custGeom>
              <a:solidFill>
                <a:srgbClr val="FFFFFF">
                  <a:alpha val="60000"/>
                </a:srgbClr>
              </a:solidFill>
            </p:spPr>
            <p:txBody>
              <a:bodyPr/>
              <a:lstStyle/>
              <a:p>
                <a:endParaRPr lang="en-ID"/>
              </a:p>
            </p:txBody>
          </p:sp>
        </p:grpSp>
        <p:sp>
          <p:nvSpPr>
            <p:cNvPr id="31" name="TextBox 31"/>
            <p:cNvSpPr txBox="1"/>
            <p:nvPr/>
          </p:nvSpPr>
          <p:spPr>
            <a:xfrm>
              <a:off x="4310" y="-28575"/>
              <a:ext cx="681795" cy="386176"/>
            </a:xfrm>
            <a:prstGeom prst="rect">
              <a:avLst/>
            </a:prstGeom>
          </p:spPr>
          <p:txBody>
            <a:bodyPr lIns="0" tIns="0" rIns="0" bIns="0" rtlCol="0" anchor="t">
              <a:spAutoFit/>
            </a:bodyPr>
            <a:lstStyle/>
            <a:p>
              <a:pPr algn="r">
                <a:lnSpc>
                  <a:spcPts val="2516"/>
                </a:lnSpc>
              </a:pPr>
              <a:r>
                <a:rPr lang="en-US" sz="1797">
                  <a:solidFill>
                    <a:srgbClr val="FFFFFF"/>
                  </a:solidFill>
                  <a:latin typeface="Canva Sans"/>
                </a:rPr>
                <a:t>500 </a:t>
              </a:r>
            </a:p>
          </p:txBody>
        </p:sp>
        <p:sp>
          <p:nvSpPr>
            <p:cNvPr id="32" name="TextBox 32"/>
            <p:cNvSpPr txBox="1"/>
            <p:nvPr/>
          </p:nvSpPr>
          <p:spPr>
            <a:xfrm>
              <a:off x="0" y="1392533"/>
              <a:ext cx="686105" cy="386176"/>
            </a:xfrm>
            <a:prstGeom prst="rect">
              <a:avLst/>
            </a:prstGeom>
          </p:spPr>
          <p:txBody>
            <a:bodyPr lIns="0" tIns="0" rIns="0" bIns="0" rtlCol="0" anchor="t">
              <a:spAutoFit/>
            </a:bodyPr>
            <a:lstStyle/>
            <a:p>
              <a:pPr algn="r">
                <a:lnSpc>
                  <a:spcPts val="2516"/>
                </a:lnSpc>
              </a:pPr>
              <a:r>
                <a:rPr lang="en-US" sz="1797">
                  <a:solidFill>
                    <a:srgbClr val="FFFFFF"/>
                  </a:solidFill>
                  <a:latin typeface="Canva Sans"/>
                </a:rPr>
                <a:t>400 </a:t>
              </a:r>
            </a:p>
          </p:txBody>
        </p:sp>
        <p:sp>
          <p:nvSpPr>
            <p:cNvPr id="33" name="TextBox 33"/>
            <p:cNvSpPr txBox="1"/>
            <p:nvPr/>
          </p:nvSpPr>
          <p:spPr>
            <a:xfrm>
              <a:off x="7579" y="2813641"/>
              <a:ext cx="678526" cy="386176"/>
            </a:xfrm>
            <a:prstGeom prst="rect">
              <a:avLst/>
            </a:prstGeom>
          </p:spPr>
          <p:txBody>
            <a:bodyPr lIns="0" tIns="0" rIns="0" bIns="0" rtlCol="0" anchor="t">
              <a:spAutoFit/>
            </a:bodyPr>
            <a:lstStyle/>
            <a:p>
              <a:pPr algn="r">
                <a:lnSpc>
                  <a:spcPts val="2516"/>
                </a:lnSpc>
              </a:pPr>
              <a:r>
                <a:rPr lang="en-US" sz="1797">
                  <a:solidFill>
                    <a:srgbClr val="FFFFFF"/>
                  </a:solidFill>
                  <a:latin typeface="Canva Sans"/>
                </a:rPr>
                <a:t>300 </a:t>
              </a:r>
            </a:p>
          </p:txBody>
        </p:sp>
        <p:sp>
          <p:nvSpPr>
            <p:cNvPr id="34" name="TextBox 34"/>
            <p:cNvSpPr txBox="1"/>
            <p:nvPr/>
          </p:nvSpPr>
          <p:spPr>
            <a:xfrm>
              <a:off x="17089" y="4234749"/>
              <a:ext cx="669015" cy="386176"/>
            </a:xfrm>
            <a:prstGeom prst="rect">
              <a:avLst/>
            </a:prstGeom>
          </p:spPr>
          <p:txBody>
            <a:bodyPr lIns="0" tIns="0" rIns="0" bIns="0" rtlCol="0" anchor="t">
              <a:spAutoFit/>
            </a:bodyPr>
            <a:lstStyle/>
            <a:p>
              <a:pPr algn="r">
                <a:lnSpc>
                  <a:spcPts val="2516"/>
                </a:lnSpc>
              </a:pPr>
              <a:r>
                <a:rPr lang="en-US" sz="1797">
                  <a:solidFill>
                    <a:srgbClr val="FFFFFF"/>
                  </a:solidFill>
                  <a:latin typeface="Canva Sans"/>
                </a:rPr>
                <a:t>200 </a:t>
              </a:r>
            </a:p>
          </p:txBody>
        </p:sp>
        <p:sp>
          <p:nvSpPr>
            <p:cNvPr id="35" name="TextBox 35"/>
            <p:cNvSpPr txBox="1"/>
            <p:nvPr/>
          </p:nvSpPr>
          <p:spPr>
            <a:xfrm>
              <a:off x="22142" y="5655857"/>
              <a:ext cx="663963" cy="386176"/>
            </a:xfrm>
            <a:prstGeom prst="rect">
              <a:avLst/>
            </a:prstGeom>
          </p:spPr>
          <p:txBody>
            <a:bodyPr lIns="0" tIns="0" rIns="0" bIns="0" rtlCol="0" anchor="t">
              <a:spAutoFit/>
            </a:bodyPr>
            <a:lstStyle/>
            <a:p>
              <a:pPr algn="r">
                <a:lnSpc>
                  <a:spcPts val="2516"/>
                </a:lnSpc>
              </a:pPr>
              <a:r>
                <a:rPr lang="en-US" sz="1797">
                  <a:solidFill>
                    <a:srgbClr val="FFFFFF"/>
                  </a:solidFill>
                  <a:latin typeface="Canva Sans"/>
                </a:rPr>
                <a:t>100 </a:t>
              </a:r>
            </a:p>
          </p:txBody>
        </p:sp>
        <p:sp>
          <p:nvSpPr>
            <p:cNvPr id="36" name="TextBox 36"/>
            <p:cNvSpPr txBox="1"/>
            <p:nvPr/>
          </p:nvSpPr>
          <p:spPr>
            <a:xfrm>
              <a:off x="397813" y="7076965"/>
              <a:ext cx="288292" cy="386176"/>
            </a:xfrm>
            <a:prstGeom prst="rect">
              <a:avLst/>
            </a:prstGeom>
          </p:spPr>
          <p:txBody>
            <a:bodyPr lIns="0" tIns="0" rIns="0" bIns="0" rtlCol="0" anchor="t">
              <a:spAutoFit/>
            </a:bodyPr>
            <a:lstStyle/>
            <a:p>
              <a:pPr algn="r">
                <a:lnSpc>
                  <a:spcPts val="2516"/>
                </a:lnSpc>
              </a:pPr>
              <a:r>
                <a:rPr lang="en-US" sz="1797">
                  <a:solidFill>
                    <a:srgbClr val="FFFFFF"/>
                  </a:solidFill>
                  <a:latin typeface="Canva Sans"/>
                </a:rPr>
                <a:t>0 </a:t>
              </a:r>
            </a:p>
          </p:txBody>
        </p:sp>
        <p:grpSp>
          <p:nvGrpSpPr>
            <p:cNvPr id="37" name="Group 37"/>
            <p:cNvGrpSpPr>
              <a:grpSpLocks noChangeAspect="1"/>
            </p:cNvGrpSpPr>
            <p:nvPr/>
          </p:nvGrpSpPr>
          <p:grpSpPr>
            <a:xfrm>
              <a:off x="838275" y="1021954"/>
              <a:ext cx="8109024" cy="6262386"/>
              <a:chOff x="0" y="1125901"/>
              <a:chExt cx="10828340" cy="8362443"/>
            </a:xfrm>
          </p:grpSpPr>
          <p:sp>
            <p:nvSpPr>
              <p:cNvPr id="38" name="Freeform 38"/>
              <p:cNvSpPr/>
              <p:nvPr/>
            </p:nvSpPr>
            <p:spPr>
              <a:xfrm>
                <a:off x="0" y="1125901"/>
                <a:ext cx="498134" cy="8362443"/>
              </a:xfrm>
              <a:custGeom>
                <a:avLst/>
                <a:gdLst/>
                <a:ahLst/>
                <a:cxnLst/>
                <a:rect l="l" t="t" r="r" b="b"/>
                <a:pathLst>
                  <a:path w="498134" h="8362443">
                    <a:moveTo>
                      <a:pt x="0" y="8362443"/>
                    </a:moveTo>
                    <a:lnTo>
                      <a:pt x="0" y="39851"/>
                    </a:lnTo>
                    <a:cubicBezTo>
                      <a:pt x="0" y="29282"/>
                      <a:pt x="4199" y="19146"/>
                      <a:pt x="11672" y="11672"/>
                    </a:cubicBezTo>
                    <a:cubicBezTo>
                      <a:pt x="19145" y="4199"/>
                      <a:pt x="29282" y="0"/>
                      <a:pt x="39851" y="0"/>
                    </a:cubicBezTo>
                    <a:lnTo>
                      <a:pt x="458284" y="0"/>
                    </a:lnTo>
                    <a:cubicBezTo>
                      <a:pt x="468853" y="0"/>
                      <a:pt x="478989" y="4199"/>
                      <a:pt x="486462" y="11672"/>
                    </a:cubicBezTo>
                    <a:cubicBezTo>
                      <a:pt x="493936" y="19146"/>
                      <a:pt x="498134" y="29282"/>
                      <a:pt x="498134" y="39851"/>
                    </a:cubicBezTo>
                    <a:lnTo>
                      <a:pt x="498134" y="8362443"/>
                    </a:lnTo>
                    <a:close/>
                  </a:path>
                </a:pathLst>
              </a:custGeom>
              <a:solidFill>
                <a:srgbClr val="6CE5E8"/>
              </a:solidFill>
            </p:spPr>
            <p:txBody>
              <a:bodyPr/>
              <a:lstStyle/>
              <a:p>
                <a:endParaRPr lang="en-ID"/>
              </a:p>
            </p:txBody>
          </p:sp>
          <p:sp>
            <p:nvSpPr>
              <p:cNvPr id="39" name="Freeform 39"/>
              <p:cNvSpPr/>
              <p:nvPr/>
            </p:nvSpPr>
            <p:spPr>
              <a:xfrm>
                <a:off x="1147801" y="1524412"/>
                <a:ext cx="498134" cy="7963932"/>
              </a:xfrm>
              <a:custGeom>
                <a:avLst/>
                <a:gdLst/>
                <a:ahLst/>
                <a:cxnLst/>
                <a:rect l="l" t="t" r="r" b="b"/>
                <a:pathLst>
                  <a:path w="498134" h="7963932">
                    <a:moveTo>
                      <a:pt x="0" y="7963932"/>
                    </a:moveTo>
                    <a:lnTo>
                      <a:pt x="0" y="39850"/>
                    </a:lnTo>
                    <a:cubicBezTo>
                      <a:pt x="0" y="29281"/>
                      <a:pt x="4198" y="19145"/>
                      <a:pt x="11672" y="11672"/>
                    </a:cubicBezTo>
                    <a:cubicBezTo>
                      <a:pt x="19145" y="4198"/>
                      <a:pt x="29281" y="0"/>
                      <a:pt x="39850" y="0"/>
                    </a:cubicBezTo>
                    <a:lnTo>
                      <a:pt x="458283" y="0"/>
                    </a:lnTo>
                    <a:cubicBezTo>
                      <a:pt x="480292" y="0"/>
                      <a:pt x="498134" y="17842"/>
                      <a:pt x="498134" y="39850"/>
                    </a:cubicBezTo>
                    <a:lnTo>
                      <a:pt x="498134" y="7963932"/>
                    </a:lnTo>
                    <a:close/>
                  </a:path>
                </a:pathLst>
              </a:custGeom>
              <a:solidFill>
                <a:srgbClr val="6CE5E8"/>
              </a:solidFill>
            </p:spPr>
            <p:txBody>
              <a:bodyPr/>
              <a:lstStyle/>
              <a:p>
                <a:endParaRPr lang="en-ID"/>
              </a:p>
            </p:txBody>
          </p:sp>
          <p:sp>
            <p:nvSpPr>
              <p:cNvPr id="40" name="Freeform 40"/>
              <p:cNvSpPr/>
              <p:nvPr/>
            </p:nvSpPr>
            <p:spPr>
              <a:xfrm>
                <a:off x="2295601" y="2776873"/>
                <a:ext cx="498134" cy="6711471"/>
              </a:xfrm>
              <a:custGeom>
                <a:avLst/>
                <a:gdLst/>
                <a:ahLst/>
                <a:cxnLst/>
                <a:rect l="l" t="t" r="r" b="b"/>
                <a:pathLst>
                  <a:path w="498134" h="6711471">
                    <a:moveTo>
                      <a:pt x="0" y="6711471"/>
                    </a:moveTo>
                    <a:lnTo>
                      <a:pt x="0" y="39851"/>
                    </a:lnTo>
                    <a:cubicBezTo>
                      <a:pt x="0" y="17842"/>
                      <a:pt x="17842" y="0"/>
                      <a:pt x="39851" y="0"/>
                    </a:cubicBezTo>
                    <a:lnTo>
                      <a:pt x="458284" y="0"/>
                    </a:lnTo>
                    <a:cubicBezTo>
                      <a:pt x="480293" y="0"/>
                      <a:pt x="498135" y="17842"/>
                      <a:pt x="498135" y="39851"/>
                    </a:cubicBezTo>
                    <a:lnTo>
                      <a:pt x="498135" y="6711471"/>
                    </a:lnTo>
                    <a:close/>
                  </a:path>
                </a:pathLst>
              </a:custGeom>
              <a:solidFill>
                <a:srgbClr val="6CE5E8"/>
              </a:solidFill>
            </p:spPr>
            <p:txBody>
              <a:bodyPr/>
              <a:lstStyle/>
              <a:p>
                <a:endParaRPr lang="en-ID"/>
              </a:p>
            </p:txBody>
          </p:sp>
          <p:sp>
            <p:nvSpPr>
              <p:cNvPr id="41" name="Freeform 41"/>
              <p:cNvSpPr/>
              <p:nvPr/>
            </p:nvSpPr>
            <p:spPr>
              <a:xfrm>
                <a:off x="3443402" y="3289244"/>
                <a:ext cx="498135" cy="6199100"/>
              </a:xfrm>
              <a:custGeom>
                <a:avLst/>
                <a:gdLst/>
                <a:ahLst/>
                <a:cxnLst/>
                <a:rect l="l" t="t" r="r" b="b"/>
                <a:pathLst>
                  <a:path w="498135" h="6199100">
                    <a:moveTo>
                      <a:pt x="0" y="6199100"/>
                    </a:moveTo>
                    <a:lnTo>
                      <a:pt x="0" y="39850"/>
                    </a:lnTo>
                    <a:cubicBezTo>
                      <a:pt x="0" y="29281"/>
                      <a:pt x="4198" y="19145"/>
                      <a:pt x="11672" y="11672"/>
                    </a:cubicBezTo>
                    <a:cubicBezTo>
                      <a:pt x="19146" y="4198"/>
                      <a:pt x="29282" y="0"/>
                      <a:pt x="39851" y="0"/>
                    </a:cubicBezTo>
                    <a:lnTo>
                      <a:pt x="458283" y="0"/>
                    </a:lnTo>
                    <a:cubicBezTo>
                      <a:pt x="468853" y="0"/>
                      <a:pt x="478989" y="4198"/>
                      <a:pt x="486462" y="11672"/>
                    </a:cubicBezTo>
                    <a:cubicBezTo>
                      <a:pt x="493936" y="19145"/>
                      <a:pt x="498135" y="29281"/>
                      <a:pt x="498135" y="39850"/>
                    </a:cubicBezTo>
                    <a:lnTo>
                      <a:pt x="498135" y="6199100"/>
                    </a:lnTo>
                    <a:close/>
                  </a:path>
                </a:pathLst>
              </a:custGeom>
              <a:solidFill>
                <a:srgbClr val="6CE5E8"/>
              </a:solidFill>
            </p:spPr>
            <p:txBody>
              <a:bodyPr/>
              <a:lstStyle/>
              <a:p>
                <a:endParaRPr lang="en-ID"/>
              </a:p>
            </p:txBody>
          </p:sp>
          <p:sp>
            <p:nvSpPr>
              <p:cNvPr id="42" name="Freeform 42"/>
              <p:cNvSpPr/>
              <p:nvPr/>
            </p:nvSpPr>
            <p:spPr>
              <a:xfrm>
                <a:off x="4591203" y="3997731"/>
                <a:ext cx="498134" cy="5490613"/>
              </a:xfrm>
              <a:custGeom>
                <a:avLst/>
                <a:gdLst/>
                <a:ahLst/>
                <a:cxnLst/>
                <a:rect l="l" t="t" r="r" b="b"/>
                <a:pathLst>
                  <a:path w="498134" h="5490613">
                    <a:moveTo>
                      <a:pt x="0" y="5490613"/>
                    </a:moveTo>
                    <a:lnTo>
                      <a:pt x="0" y="39851"/>
                    </a:lnTo>
                    <a:cubicBezTo>
                      <a:pt x="0" y="17842"/>
                      <a:pt x="17842" y="0"/>
                      <a:pt x="39850" y="0"/>
                    </a:cubicBezTo>
                    <a:lnTo>
                      <a:pt x="458283" y="0"/>
                    </a:lnTo>
                    <a:cubicBezTo>
                      <a:pt x="480292" y="0"/>
                      <a:pt x="498134" y="17842"/>
                      <a:pt x="498134" y="39851"/>
                    </a:cubicBezTo>
                    <a:lnTo>
                      <a:pt x="498134" y="5490613"/>
                    </a:lnTo>
                    <a:close/>
                  </a:path>
                </a:pathLst>
              </a:custGeom>
              <a:solidFill>
                <a:srgbClr val="6CE5E8"/>
              </a:solidFill>
            </p:spPr>
            <p:txBody>
              <a:bodyPr/>
              <a:lstStyle/>
              <a:p>
                <a:endParaRPr lang="en-ID"/>
              </a:p>
            </p:txBody>
          </p:sp>
          <p:sp>
            <p:nvSpPr>
              <p:cNvPr id="43" name="Freeform 43"/>
              <p:cNvSpPr/>
              <p:nvPr/>
            </p:nvSpPr>
            <p:spPr>
              <a:xfrm>
                <a:off x="5739003" y="4351938"/>
                <a:ext cx="498135" cy="5136406"/>
              </a:xfrm>
              <a:custGeom>
                <a:avLst/>
                <a:gdLst/>
                <a:ahLst/>
                <a:cxnLst/>
                <a:rect l="l" t="t" r="r" b="b"/>
                <a:pathLst>
                  <a:path w="498135" h="5136406">
                    <a:moveTo>
                      <a:pt x="0" y="5136406"/>
                    </a:moveTo>
                    <a:lnTo>
                      <a:pt x="0" y="39851"/>
                    </a:lnTo>
                    <a:cubicBezTo>
                      <a:pt x="0" y="29282"/>
                      <a:pt x="4199" y="19146"/>
                      <a:pt x="11672" y="11672"/>
                    </a:cubicBezTo>
                    <a:cubicBezTo>
                      <a:pt x="19146" y="4199"/>
                      <a:pt x="29282" y="0"/>
                      <a:pt x="39851" y="0"/>
                    </a:cubicBezTo>
                    <a:lnTo>
                      <a:pt x="458284" y="0"/>
                    </a:lnTo>
                    <a:cubicBezTo>
                      <a:pt x="468853" y="0"/>
                      <a:pt x="478989" y="4199"/>
                      <a:pt x="486463" y="11672"/>
                    </a:cubicBezTo>
                    <a:cubicBezTo>
                      <a:pt x="493936" y="19146"/>
                      <a:pt x="498135" y="29282"/>
                      <a:pt x="498135" y="39851"/>
                    </a:cubicBezTo>
                    <a:lnTo>
                      <a:pt x="498135" y="5136406"/>
                    </a:lnTo>
                    <a:close/>
                  </a:path>
                </a:pathLst>
              </a:custGeom>
              <a:solidFill>
                <a:srgbClr val="6CE5E8"/>
              </a:solidFill>
            </p:spPr>
            <p:txBody>
              <a:bodyPr/>
              <a:lstStyle/>
              <a:p>
                <a:endParaRPr lang="en-ID"/>
              </a:p>
            </p:txBody>
          </p:sp>
          <p:sp>
            <p:nvSpPr>
              <p:cNvPr id="44" name="Freeform 44"/>
              <p:cNvSpPr/>
              <p:nvPr/>
            </p:nvSpPr>
            <p:spPr>
              <a:xfrm>
                <a:off x="6886804" y="4522729"/>
                <a:ext cx="498135" cy="4965616"/>
              </a:xfrm>
              <a:custGeom>
                <a:avLst/>
                <a:gdLst/>
                <a:ahLst/>
                <a:cxnLst/>
                <a:rect l="l" t="t" r="r" b="b"/>
                <a:pathLst>
                  <a:path w="498135" h="4965616">
                    <a:moveTo>
                      <a:pt x="0" y="4965615"/>
                    </a:moveTo>
                    <a:lnTo>
                      <a:pt x="0" y="39850"/>
                    </a:lnTo>
                    <a:cubicBezTo>
                      <a:pt x="0" y="29281"/>
                      <a:pt x="4199" y="19145"/>
                      <a:pt x="11672" y="11671"/>
                    </a:cubicBezTo>
                    <a:cubicBezTo>
                      <a:pt x="19145" y="4198"/>
                      <a:pt x="29282" y="0"/>
                      <a:pt x="39851" y="0"/>
                    </a:cubicBezTo>
                    <a:lnTo>
                      <a:pt x="458283" y="0"/>
                    </a:lnTo>
                    <a:cubicBezTo>
                      <a:pt x="468852" y="0"/>
                      <a:pt x="478989" y="4198"/>
                      <a:pt x="486462" y="11671"/>
                    </a:cubicBezTo>
                    <a:cubicBezTo>
                      <a:pt x="493935" y="19145"/>
                      <a:pt x="498134" y="29281"/>
                      <a:pt x="498134" y="39850"/>
                    </a:cubicBezTo>
                    <a:lnTo>
                      <a:pt x="498134" y="4965615"/>
                    </a:lnTo>
                    <a:close/>
                  </a:path>
                </a:pathLst>
              </a:custGeom>
              <a:solidFill>
                <a:srgbClr val="6CE5E8"/>
              </a:solidFill>
            </p:spPr>
            <p:txBody>
              <a:bodyPr/>
              <a:lstStyle/>
              <a:p>
                <a:endParaRPr lang="en-ID"/>
              </a:p>
            </p:txBody>
          </p:sp>
          <p:sp>
            <p:nvSpPr>
              <p:cNvPr id="45" name="Freeform 45"/>
              <p:cNvSpPr/>
              <p:nvPr/>
            </p:nvSpPr>
            <p:spPr>
              <a:xfrm>
                <a:off x="8034605" y="5016122"/>
                <a:ext cx="498134" cy="4472222"/>
              </a:xfrm>
              <a:custGeom>
                <a:avLst/>
                <a:gdLst/>
                <a:ahLst/>
                <a:cxnLst/>
                <a:rect l="l" t="t" r="r" b="b"/>
                <a:pathLst>
                  <a:path w="498134" h="4472222">
                    <a:moveTo>
                      <a:pt x="0" y="4472222"/>
                    </a:moveTo>
                    <a:lnTo>
                      <a:pt x="0" y="39851"/>
                    </a:lnTo>
                    <a:cubicBezTo>
                      <a:pt x="0" y="17842"/>
                      <a:pt x="17841" y="1"/>
                      <a:pt x="39850" y="0"/>
                    </a:cubicBezTo>
                    <a:lnTo>
                      <a:pt x="458284" y="0"/>
                    </a:lnTo>
                    <a:cubicBezTo>
                      <a:pt x="480292" y="1"/>
                      <a:pt x="498134" y="17842"/>
                      <a:pt x="498134" y="39851"/>
                    </a:cubicBezTo>
                    <a:lnTo>
                      <a:pt x="498134" y="4472222"/>
                    </a:lnTo>
                    <a:close/>
                  </a:path>
                </a:pathLst>
              </a:custGeom>
              <a:solidFill>
                <a:srgbClr val="6CE5E8"/>
              </a:solidFill>
            </p:spPr>
            <p:txBody>
              <a:bodyPr/>
              <a:lstStyle/>
              <a:p>
                <a:endParaRPr lang="en-ID"/>
              </a:p>
            </p:txBody>
          </p:sp>
          <p:sp>
            <p:nvSpPr>
              <p:cNvPr id="46" name="Freeform 46"/>
              <p:cNvSpPr/>
              <p:nvPr/>
            </p:nvSpPr>
            <p:spPr>
              <a:xfrm>
                <a:off x="9182405" y="5300773"/>
                <a:ext cx="498135" cy="4187572"/>
              </a:xfrm>
              <a:custGeom>
                <a:avLst/>
                <a:gdLst/>
                <a:ahLst/>
                <a:cxnLst/>
                <a:rect l="l" t="t" r="r" b="b"/>
                <a:pathLst>
                  <a:path w="498135" h="4187572">
                    <a:moveTo>
                      <a:pt x="0" y="4187571"/>
                    </a:moveTo>
                    <a:lnTo>
                      <a:pt x="0" y="39850"/>
                    </a:lnTo>
                    <a:cubicBezTo>
                      <a:pt x="0" y="29281"/>
                      <a:pt x="4199" y="19145"/>
                      <a:pt x="11673" y="11671"/>
                    </a:cubicBezTo>
                    <a:cubicBezTo>
                      <a:pt x="19146" y="4198"/>
                      <a:pt x="29282" y="0"/>
                      <a:pt x="39851" y="0"/>
                    </a:cubicBezTo>
                    <a:lnTo>
                      <a:pt x="458284" y="0"/>
                    </a:lnTo>
                    <a:cubicBezTo>
                      <a:pt x="468853" y="0"/>
                      <a:pt x="478990" y="4198"/>
                      <a:pt x="486463" y="11671"/>
                    </a:cubicBezTo>
                    <a:cubicBezTo>
                      <a:pt x="493936" y="19145"/>
                      <a:pt x="498135" y="29281"/>
                      <a:pt x="498135" y="39850"/>
                    </a:cubicBezTo>
                    <a:lnTo>
                      <a:pt x="498135" y="4187571"/>
                    </a:lnTo>
                    <a:close/>
                  </a:path>
                </a:pathLst>
              </a:custGeom>
              <a:solidFill>
                <a:srgbClr val="6CE5E8"/>
              </a:solidFill>
            </p:spPr>
            <p:txBody>
              <a:bodyPr/>
              <a:lstStyle/>
              <a:p>
                <a:endParaRPr lang="en-ID"/>
              </a:p>
            </p:txBody>
          </p:sp>
          <p:sp>
            <p:nvSpPr>
              <p:cNvPr id="47" name="Freeform 47"/>
              <p:cNvSpPr/>
              <p:nvPr/>
            </p:nvSpPr>
            <p:spPr>
              <a:xfrm>
                <a:off x="10330206" y="5718260"/>
                <a:ext cx="498135" cy="3770084"/>
              </a:xfrm>
              <a:custGeom>
                <a:avLst/>
                <a:gdLst/>
                <a:ahLst/>
                <a:cxnLst/>
                <a:rect l="l" t="t" r="r" b="b"/>
                <a:pathLst>
                  <a:path w="498135" h="3770084">
                    <a:moveTo>
                      <a:pt x="0" y="3770084"/>
                    </a:moveTo>
                    <a:lnTo>
                      <a:pt x="0" y="39851"/>
                    </a:lnTo>
                    <a:cubicBezTo>
                      <a:pt x="0" y="29281"/>
                      <a:pt x="4199" y="19145"/>
                      <a:pt x="11672" y="11672"/>
                    </a:cubicBezTo>
                    <a:cubicBezTo>
                      <a:pt x="19145" y="4198"/>
                      <a:pt x="29282" y="0"/>
                      <a:pt x="39851" y="0"/>
                    </a:cubicBezTo>
                    <a:lnTo>
                      <a:pt x="458284" y="0"/>
                    </a:lnTo>
                    <a:cubicBezTo>
                      <a:pt x="468853" y="0"/>
                      <a:pt x="478989" y="4198"/>
                      <a:pt x="486462" y="11672"/>
                    </a:cubicBezTo>
                    <a:cubicBezTo>
                      <a:pt x="493936" y="19145"/>
                      <a:pt x="498135" y="29281"/>
                      <a:pt x="498135" y="39851"/>
                    </a:cubicBezTo>
                    <a:lnTo>
                      <a:pt x="498135" y="3770084"/>
                    </a:lnTo>
                    <a:close/>
                  </a:path>
                </a:pathLst>
              </a:custGeom>
              <a:solidFill>
                <a:srgbClr val="6CE5E8"/>
              </a:solidFill>
            </p:spPr>
            <p:txBody>
              <a:bodyPr/>
              <a:lstStyle/>
              <a:p>
                <a:endParaRPr lang="en-ID"/>
              </a:p>
            </p:txBody>
          </p:sp>
          <p:sp>
            <p:nvSpPr>
              <p:cNvPr id="48" name="Freeform 48"/>
              <p:cNvSpPr/>
              <p:nvPr/>
            </p:nvSpPr>
            <p:spPr>
              <a:xfrm>
                <a:off x="523534" y="9488344"/>
                <a:ext cx="498134" cy="0"/>
              </a:xfrm>
              <a:custGeom>
                <a:avLst/>
                <a:gdLst/>
                <a:ahLst/>
                <a:cxnLst/>
                <a:rect l="l" t="t" r="r" b="b"/>
                <a:pathLst>
                  <a:path w="498134">
                    <a:moveTo>
                      <a:pt x="0" y="0"/>
                    </a:moveTo>
                    <a:lnTo>
                      <a:pt x="0" y="0"/>
                    </a:lnTo>
                    <a:lnTo>
                      <a:pt x="498135" y="0"/>
                    </a:lnTo>
                    <a:lnTo>
                      <a:pt x="498135" y="0"/>
                    </a:lnTo>
                    <a:close/>
                  </a:path>
                </a:pathLst>
              </a:custGeom>
              <a:solidFill>
                <a:srgbClr val="2D8BBA"/>
              </a:solidFill>
            </p:spPr>
            <p:txBody>
              <a:bodyPr/>
              <a:lstStyle/>
              <a:p>
                <a:endParaRPr lang="en-ID"/>
              </a:p>
            </p:txBody>
          </p:sp>
          <p:sp>
            <p:nvSpPr>
              <p:cNvPr id="49" name="Freeform 49"/>
              <p:cNvSpPr/>
              <p:nvPr/>
            </p:nvSpPr>
            <p:spPr>
              <a:xfrm>
                <a:off x="1671335" y="9488344"/>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sp>
            <p:nvSpPr>
              <p:cNvPr id="50" name="Freeform 50"/>
              <p:cNvSpPr/>
              <p:nvPr/>
            </p:nvSpPr>
            <p:spPr>
              <a:xfrm>
                <a:off x="2819136" y="9488344"/>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sp>
            <p:nvSpPr>
              <p:cNvPr id="51" name="Freeform 51"/>
              <p:cNvSpPr/>
              <p:nvPr/>
            </p:nvSpPr>
            <p:spPr>
              <a:xfrm>
                <a:off x="3966937" y="9488344"/>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sp>
            <p:nvSpPr>
              <p:cNvPr id="52" name="Freeform 52"/>
              <p:cNvSpPr/>
              <p:nvPr/>
            </p:nvSpPr>
            <p:spPr>
              <a:xfrm>
                <a:off x="5114737" y="9336355"/>
                <a:ext cx="498134" cy="151989"/>
              </a:xfrm>
              <a:custGeom>
                <a:avLst/>
                <a:gdLst/>
                <a:ahLst/>
                <a:cxnLst/>
                <a:rect l="l" t="t" r="r" b="b"/>
                <a:pathLst>
                  <a:path w="498134" h="151989">
                    <a:moveTo>
                      <a:pt x="0" y="151989"/>
                    </a:moveTo>
                    <a:lnTo>
                      <a:pt x="0" y="39850"/>
                    </a:lnTo>
                    <a:cubicBezTo>
                      <a:pt x="0" y="17841"/>
                      <a:pt x="17842" y="0"/>
                      <a:pt x="39851" y="0"/>
                    </a:cubicBezTo>
                    <a:lnTo>
                      <a:pt x="458284" y="0"/>
                    </a:lnTo>
                    <a:cubicBezTo>
                      <a:pt x="480292" y="0"/>
                      <a:pt x="498134" y="17841"/>
                      <a:pt x="498134" y="39850"/>
                    </a:cubicBezTo>
                    <a:lnTo>
                      <a:pt x="498134" y="151989"/>
                    </a:lnTo>
                    <a:close/>
                  </a:path>
                </a:pathLst>
              </a:custGeom>
              <a:solidFill>
                <a:srgbClr val="2D8BBA"/>
              </a:solidFill>
            </p:spPr>
            <p:txBody>
              <a:bodyPr/>
              <a:lstStyle/>
              <a:p>
                <a:endParaRPr lang="en-ID"/>
              </a:p>
            </p:txBody>
          </p:sp>
          <p:sp>
            <p:nvSpPr>
              <p:cNvPr id="53" name="Freeform 53"/>
              <p:cNvSpPr/>
              <p:nvPr/>
            </p:nvSpPr>
            <p:spPr>
              <a:xfrm>
                <a:off x="6262538" y="9488344"/>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sp>
            <p:nvSpPr>
              <p:cNvPr id="54" name="Freeform 54"/>
              <p:cNvSpPr/>
              <p:nvPr/>
            </p:nvSpPr>
            <p:spPr>
              <a:xfrm>
                <a:off x="7410338" y="9488344"/>
                <a:ext cx="498135" cy="0"/>
              </a:xfrm>
              <a:custGeom>
                <a:avLst/>
                <a:gdLst/>
                <a:ahLst/>
                <a:cxnLst/>
                <a:rect l="l" t="t" r="r" b="b"/>
                <a:pathLst>
                  <a:path w="498135">
                    <a:moveTo>
                      <a:pt x="0" y="0"/>
                    </a:moveTo>
                    <a:lnTo>
                      <a:pt x="0" y="0"/>
                    </a:lnTo>
                    <a:lnTo>
                      <a:pt x="498135" y="0"/>
                    </a:lnTo>
                    <a:lnTo>
                      <a:pt x="498135" y="0"/>
                    </a:lnTo>
                    <a:close/>
                  </a:path>
                </a:pathLst>
              </a:custGeom>
              <a:solidFill>
                <a:srgbClr val="2D8BBA"/>
              </a:solidFill>
            </p:spPr>
            <p:txBody>
              <a:bodyPr/>
              <a:lstStyle/>
              <a:p>
                <a:endParaRPr lang="en-ID"/>
              </a:p>
            </p:txBody>
          </p:sp>
          <p:sp>
            <p:nvSpPr>
              <p:cNvPr id="55" name="Freeform 55"/>
              <p:cNvSpPr/>
              <p:nvPr/>
            </p:nvSpPr>
            <p:spPr>
              <a:xfrm>
                <a:off x="8558139" y="9488344"/>
                <a:ext cx="498135" cy="0"/>
              </a:xfrm>
              <a:custGeom>
                <a:avLst/>
                <a:gdLst/>
                <a:ahLst/>
                <a:cxnLst/>
                <a:rect l="l" t="t" r="r" b="b"/>
                <a:pathLst>
                  <a:path w="498135">
                    <a:moveTo>
                      <a:pt x="0" y="0"/>
                    </a:moveTo>
                    <a:lnTo>
                      <a:pt x="0" y="0"/>
                    </a:lnTo>
                    <a:lnTo>
                      <a:pt x="498135" y="0"/>
                    </a:lnTo>
                    <a:lnTo>
                      <a:pt x="498135" y="0"/>
                    </a:lnTo>
                    <a:close/>
                  </a:path>
                </a:pathLst>
              </a:custGeom>
              <a:solidFill>
                <a:srgbClr val="2D8BBA"/>
              </a:solidFill>
            </p:spPr>
            <p:txBody>
              <a:bodyPr/>
              <a:lstStyle/>
              <a:p>
                <a:endParaRPr lang="en-ID"/>
              </a:p>
            </p:txBody>
          </p:sp>
          <p:sp>
            <p:nvSpPr>
              <p:cNvPr id="56" name="Freeform 56"/>
              <p:cNvSpPr/>
              <p:nvPr/>
            </p:nvSpPr>
            <p:spPr>
              <a:xfrm>
                <a:off x="9705940" y="9488344"/>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sp>
            <p:nvSpPr>
              <p:cNvPr id="57" name="Freeform 57"/>
              <p:cNvSpPr/>
              <p:nvPr/>
            </p:nvSpPr>
            <p:spPr>
              <a:xfrm>
                <a:off x="10853741" y="9488344"/>
                <a:ext cx="498134" cy="0"/>
              </a:xfrm>
              <a:custGeom>
                <a:avLst/>
                <a:gdLst/>
                <a:ahLst/>
                <a:cxnLst/>
                <a:rect l="l" t="t" r="r" b="b"/>
                <a:pathLst>
                  <a:path w="498134">
                    <a:moveTo>
                      <a:pt x="0" y="0"/>
                    </a:moveTo>
                    <a:lnTo>
                      <a:pt x="0" y="0"/>
                    </a:lnTo>
                    <a:lnTo>
                      <a:pt x="498134" y="0"/>
                    </a:lnTo>
                    <a:lnTo>
                      <a:pt x="498134" y="0"/>
                    </a:lnTo>
                    <a:close/>
                  </a:path>
                </a:pathLst>
              </a:custGeom>
              <a:solidFill>
                <a:srgbClr val="2D8BBA"/>
              </a:solidFill>
            </p:spPr>
            <p:txBody>
              <a:bodyPr/>
              <a:lstStyle/>
              <a:p>
                <a:endParaRPr lang="en-ID"/>
              </a:p>
            </p:txBody>
          </p:sp>
        </p:grpSp>
      </p:grpSp>
      <p:sp>
        <p:nvSpPr>
          <p:cNvPr id="58" name="Freeform 58"/>
          <p:cNvSpPr/>
          <p:nvPr/>
        </p:nvSpPr>
        <p:spPr>
          <a:xfrm>
            <a:off x="8897013" y="2312910"/>
            <a:ext cx="9059389" cy="4720115"/>
          </a:xfrm>
          <a:custGeom>
            <a:avLst/>
            <a:gdLst/>
            <a:ahLst/>
            <a:cxnLst/>
            <a:rect l="l" t="t" r="r" b="b"/>
            <a:pathLst>
              <a:path w="9059389" h="4720115">
                <a:moveTo>
                  <a:pt x="0" y="0"/>
                </a:moveTo>
                <a:lnTo>
                  <a:pt x="9059389" y="0"/>
                </a:lnTo>
                <a:lnTo>
                  <a:pt x="9059389" y="4720115"/>
                </a:lnTo>
                <a:lnTo>
                  <a:pt x="0" y="4720115"/>
                </a:lnTo>
                <a:lnTo>
                  <a:pt x="0" y="0"/>
                </a:lnTo>
                <a:close/>
              </a:path>
            </a:pathLst>
          </a:custGeom>
          <a:blipFill>
            <a:blip r:embed="rId8"/>
            <a:stretch>
              <a:fillRect/>
            </a:stretch>
          </a:blipFill>
        </p:spPr>
        <p:txBody>
          <a:bodyPr/>
          <a:lstStyle/>
          <a:p>
            <a:endParaRPr lang="en-ID"/>
          </a:p>
        </p:txBody>
      </p:sp>
      <p:sp>
        <p:nvSpPr>
          <p:cNvPr id="59" name="TextBox 59"/>
          <p:cNvSpPr txBox="1"/>
          <p:nvPr/>
        </p:nvSpPr>
        <p:spPr>
          <a:xfrm>
            <a:off x="13871618" y="8431757"/>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07</a:t>
            </a:r>
          </a:p>
        </p:txBody>
      </p:sp>
      <p:sp>
        <p:nvSpPr>
          <p:cNvPr id="60" name="TextBox 60"/>
          <p:cNvSpPr txBox="1"/>
          <p:nvPr/>
        </p:nvSpPr>
        <p:spPr>
          <a:xfrm>
            <a:off x="1503009" y="508128"/>
            <a:ext cx="14788008" cy="1060195"/>
          </a:xfrm>
          <a:prstGeom prst="rect">
            <a:avLst/>
          </a:prstGeom>
        </p:spPr>
        <p:txBody>
          <a:bodyPr lIns="0" tIns="0" rIns="0" bIns="0" rtlCol="0" anchor="t">
            <a:spAutoFit/>
          </a:bodyPr>
          <a:lstStyle/>
          <a:p>
            <a:pPr marL="0" lvl="0" indent="0" algn="just">
              <a:lnSpc>
                <a:spcPts val="7596"/>
              </a:lnSpc>
              <a:spcBef>
                <a:spcPct val="0"/>
              </a:spcBef>
            </a:pPr>
            <a:r>
              <a:rPr lang="en-US" sz="7099">
                <a:solidFill>
                  <a:srgbClr val="EEECDE"/>
                </a:solidFill>
                <a:latin typeface="Poppins Semi-Bold"/>
              </a:rPr>
              <a:t>Exploratory Data Analysis (EDA)</a:t>
            </a:r>
          </a:p>
        </p:txBody>
      </p:sp>
      <p:sp>
        <p:nvSpPr>
          <p:cNvPr id="61" name="TextBox 61"/>
          <p:cNvSpPr txBox="1"/>
          <p:nvPr/>
        </p:nvSpPr>
        <p:spPr>
          <a:xfrm>
            <a:off x="8897013" y="7533232"/>
            <a:ext cx="7722793" cy="1436370"/>
          </a:xfrm>
          <a:prstGeom prst="rect">
            <a:avLst/>
          </a:prstGeom>
        </p:spPr>
        <p:txBody>
          <a:bodyPr lIns="0" tIns="0" rIns="0" bIns="0" rtlCol="0" anchor="t">
            <a:spAutoFit/>
          </a:bodyPr>
          <a:lstStyle/>
          <a:p>
            <a:pPr algn="just">
              <a:lnSpc>
                <a:spcPts val="3780"/>
              </a:lnSpc>
              <a:spcBef>
                <a:spcPct val="0"/>
              </a:spcBef>
            </a:pPr>
            <a:r>
              <a:rPr lang="en-US" sz="2700" spc="189">
                <a:solidFill>
                  <a:srgbClr val="EEECDE"/>
                </a:solidFill>
                <a:latin typeface="Poppins"/>
              </a:rPr>
              <a:t>Pada </a:t>
            </a:r>
            <a:r>
              <a:rPr lang="en-US" sz="2700" spc="189">
                <a:solidFill>
                  <a:srgbClr val="EEECDE"/>
                </a:solidFill>
                <a:latin typeface="Poppins Bold"/>
              </a:rPr>
              <a:t>Negatif Sentiment </a:t>
            </a:r>
            <a:r>
              <a:rPr lang="en-US" sz="2700" spc="189">
                <a:solidFill>
                  <a:srgbClr val="EEECDE"/>
                </a:solidFill>
                <a:latin typeface="Poppins"/>
              </a:rPr>
              <a:t>didapatkan kata kata yang sering muncul adalah: ”orang”, “makanan” dan “banget”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1722605" y="2490800"/>
            <a:ext cx="8079327" cy="6043531"/>
          </a:xfrm>
          <a:custGeom>
            <a:avLst/>
            <a:gdLst/>
            <a:ahLst/>
            <a:cxnLst/>
            <a:rect l="l" t="t" r="r" b="b"/>
            <a:pathLst>
              <a:path w="8079327" h="6043531">
                <a:moveTo>
                  <a:pt x="0" y="0"/>
                </a:moveTo>
                <a:lnTo>
                  <a:pt x="8079328" y="0"/>
                </a:lnTo>
                <a:lnTo>
                  <a:pt x="8079328" y="6043531"/>
                </a:lnTo>
                <a:lnTo>
                  <a:pt x="0" y="6043531"/>
                </a:lnTo>
                <a:lnTo>
                  <a:pt x="0" y="0"/>
                </a:lnTo>
                <a:close/>
              </a:path>
            </a:pathLst>
          </a:custGeom>
          <a:blipFill>
            <a:blip r:embed="rId4">
              <a:alphaModFix amt="74000"/>
            </a:blip>
            <a:stretch>
              <a:fillRect l="-2234" t="-13872" r="-45922"/>
            </a:stretch>
          </a:blipFill>
        </p:spPr>
        <p:txBody>
          <a:bodyPr/>
          <a:lstStyle/>
          <a:p>
            <a:endParaRPr lang="en-ID"/>
          </a:p>
        </p:txBody>
      </p:sp>
      <p:sp>
        <p:nvSpPr>
          <p:cNvPr id="4" name="Freeform 4"/>
          <p:cNvSpPr/>
          <p:nvPr/>
        </p:nvSpPr>
        <p:spPr>
          <a:xfrm>
            <a:off x="-5578710" y="50111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5" name="AutoShape 5"/>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6" name="Freeform 6"/>
          <p:cNvSpPr/>
          <p:nvPr/>
        </p:nvSpPr>
        <p:spPr>
          <a:xfrm>
            <a:off x="12757578" y="-445080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7" name="Freeform 7"/>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8" name="Freeform 8"/>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9" name="Group 9"/>
          <p:cNvGrpSpPr/>
          <p:nvPr/>
        </p:nvGrpSpPr>
        <p:grpSpPr>
          <a:xfrm>
            <a:off x="16619806" y="8113145"/>
            <a:ext cx="3336389" cy="1183255"/>
            <a:chOff x="0" y="0"/>
            <a:chExt cx="1145914" cy="406400"/>
          </a:xfrm>
        </p:grpSpPr>
        <p:sp>
          <p:nvSpPr>
            <p:cNvPr id="10" name="Freeform 10"/>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1" name="TextBox 11"/>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871673" y="2785772"/>
            <a:ext cx="7781193" cy="5327373"/>
          </a:xfrm>
          <a:custGeom>
            <a:avLst/>
            <a:gdLst/>
            <a:ahLst/>
            <a:cxnLst/>
            <a:rect l="l" t="t" r="r" b="b"/>
            <a:pathLst>
              <a:path w="7781193" h="5327373">
                <a:moveTo>
                  <a:pt x="0" y="0"/>
                </a:moveTo>
                <a:lnTo>
                  <a:pt x="7781192" y="0"/>
                </a:lnTo>
                <a:lnTo>
                  <a:pt x="7781192" y="5327373"/>
                </a:lnTo>
                <a:lnTo>
                  <a:pt x="0" y="5327373"/>
                </a:lnTo>
                <a:lnTo>
                  <a:pt x="0" y="0"/>
                </a:lnTo>
                <a:close/>
              </a:path>
            </a:pathLst>
          </a:custGeom>
          <a:blipFill>
            <a:blip r:embed="rId6"/>
            <a:stretch>
              <a:fillRect/>
            </a:stretch>
          </a:blipFill>
        </p:spPr>
        <p:txBody>
          <a:bodyPr/>
          <a:lstStyle/>
          <a:p>
            <a:endParaRPr lang="en-ID"/>
          </a:p>
        </p:txBody>
      </p:sp>
      <p:sp>
        <p:nvSpPr>
          <p:cNvPr id="13" name="Freeform 13"/>
          <p:cNvSpPr/>
          <p:nvPr/>
        </p:nvSpPr>
        <p:spPr>
          <a:xfrm>
            <a:off x="1102356" y="2107945"/>
            <a:ext cx="1240498" cy="1240498"/>
          </a:xfrm>
          <a:custGeom>
            <a:avLst/>
            <a:gdLst/>
            <a:ahLst/>
            <a:cxnLst/>
            <a:rect l="l" t="t" r="r" b="b"/>
            <a:pathLst>
              <a:path w="1240498" h="1240498">
                <a:moveTo>
                  <a:pt x="0" y="0"/>
                </a:moveTo>
                <a:lnTo>
                  <a:pt x="1240499" y="0"/>
                </a:lnTo>
                <a:lnTo>
                  <a:pt x="1240499" y="1240498"/>
                </a:lnTo>
                <a:lnTo>
                  <a:pt x="0" y="12404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4" name="TextBox 14"/>
          <p:cNvSpPr txBox="1"/>
          <p:nvPr/>
        </p:nvSpPr>
        <p:spPr>
          <a:xfrm>
            <a:off x="13990315" y="8328388"/>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08</a:t>
            </a:r>
          </a:p>
        </p:txBody>
      </p:sp>
      <p:sp>
        <p:nvSpPr>
          <p:cNvPr id="15" name="TextBox 15"/>
          <p:cNvSpPr txBox="1"/>
          <p:nvPr/>
        </p:nvSpPr>
        <p:spPr>
          <a:xfrm>
            <a:off x="1147397" y="742950"/>
            <a:ext cx="14788008" cy="1060195"/>
          </a:xfrm>
          <a:prstGeom prst="rect">
            <a:avLst/>
          </a:prstGeom>
        </p:spPr>
        <p:txBody>
          <a:bodyPr lIns="0" tIns="0" rIns="0" bIns="0" rtlCol="0" anchor="t">
            <a:spAutoFit/>
          </a:bodyPr>
          <a:lstStyle/>
          <a:p>
            <a:pPr marL="0" lvl="0" indent="0" algn="just">
              <a:lnSpc>
                <a:spcPts val="7596"/>
              </a:lnSpc>
              <a:spcBef>
                <a:spcPct val="0"/>
              </a:spcBef>
            </a:pPr>
            <a:r>
              <a:rPr lang="en-US" sz="7099">
                <a:solidFill>
                  <a:srgbClr val="EEECDE"/>
                </a:solidFill>
                <a:latin typeface="Poppins Semi-Bold"/>
              </a:rPr>
              <a:t>API &amp; Features Engineering</a:t>
            </a:r>
          </a:p>
        </p:txBody>
      </p:sp>
      <p:sp>
        <p:nvSpPr>
          <p:cNvPr id="16" name="TextBox 16"/>
          <p:cNvSpPr txBox="1"/>
          <p:nvPr/>
        </p:nvSpPr>
        <p:spPr>
          <a:xfrm>
            <a:off x="10407929" y="2740852"/>
            <a:ext cx="6851371" cy="4757672"/>
          </a:xfrm>
          <a:prstGeom prst="rect">
            <a:avLst/>
          </a:prstGeom>
        </p:spPr>
        <p:txBody>
          <a:bodyPr lIns="0" tIns="0" rIns="0" bIns="0" rtlCol="0" anchor="t">
            <a:spAutoFit/>
          </a:bodyPr>
          <a:lstStyle/>
          <a:p>
            <a:pPr algn="just">
              <a:lnSpc>
                <a:spcPts val="3782"/>
              </a:lnSpc>
            </a:pPr>
            <a:r>
              <a:rPr lang="en-US" sz="2909">
                <a:solidFill>
                  <a:srgbClr val="FFFFFF"/>
                </a:solidFill>
                <a:latin typeface="Poppins"/>
              </a:rPr>
              <a:t>Pada project ini, kami menggunakan </a:t>
            </a:r>
          </a:p>
          <a:p>
            <a:pPr algn="just">
              <a:lnSpc>
                <a:spcPts val="3782"/>
              </a:lnSpc>
            </a:pPr>
            <a:r>
              <a:rPr lang="en-US" sz="2909">
                <a:solidFill>
                  <a:srgbClr val="FFFFFF"/>
                </a:solidFill>
                <a:latin typeface="Poppins"/>
              </a:rPr>
              <a:t>FastAPI dan Swagger UI sebagai API service kami.</a:t>
            </a:r>
          </a:p>
          <a:p>
            <a:pPr algn="just">
              <a:lnSpc>
                <a:spcPts val="3782"/>
              </a:lnSpc>
            </a:pPr>
            <a:endParaRPr lang="en-US" sz="2909">
              <a:solidFill>
                <a:srgbClr val="FFFFFF"/>
              </a:solidFill>
              <a:latin typeface="Poppins"/>
            </a:endParaRPr>
          </a:p>
          <a:p>
            <a:pPr algn="just">
              <a:lnSpc>
                <a:spcPts val="3782"/>
              </a:lnSpc>
            </a:pPr>
            <a:r>
              <a:rPr lang="en-US" sz="2909">
                <a:solidFill>
                  <a:srgbClr val="FFFFFF"/>
                </a:solidFill>
                <a:latin typeface="Poppins"/>
              </a:rPr>
              <a:t>Di dalam API service ini terdapat 3 fitur:</a:t>
            </a:r>
          </a:p>
          <a:p>
            <a:pPr algn="just">
              <a:lnSpc>
                <a:spcPts val="3782"/>
              </a:lnSpc>
            </a:pPr>
            <a:endParaRPr lang="en-US" sz="2909">
              <a:solidFill>
                <a:srgbClr val="FFFFFF"/>
              </a:solidFill>
              <a:latin typeface="Poppins"/>
            </a:endParaRPr>
          </a:p>
          <a:p>
            <a:pPr marL="628139" lvl="1" indent="-314069" algn="just">
              <a:lnSpc>
                <a:spcPts val="3782"/>
              </a:lnSpc>
              <a:buFont typeface="Arial"/>
              <a:buChar char="•"/>
            </a:pPr>
            <a:r>
              <a:rPr lang="en-US" sz="2909">
                <a:solidFill>
                  <a:srgbClr val="FFFFFF"/>
                </a:solidFill>
                <a:latin typeface="Poppins"/>
              </a:rPr>
              <a:t> Cleansing API</a:t>
            </a:r>
          </a:p>
          <a:p>
            <a:pPr marL="628139" lvl="1" indent="-314069" algn="just">
              <a:lnSpc>
                <a:spcPts val="3782"/>
              </a:lnSpc>
              <a:buFont typeface="Arial"/>
              <a:buChar char="•"/>
            </a:pPr>
            <a:r>
              <a:rPr lang="en-US" sz="2909">
                <a:solidFill>
                  <a:srgbClr val="FFFFFF"/>
                </a:solidFill>
                <a:latin typeface="Poppins"/>
              </a:rPr>
              <a:t> Sentiment API</a:t>
            </a:r>
          </a:p>
          <a:p>
            <a:pPr marL="628139" lvl="1" indent="-314069" algn="just">
              <a:lnSpc>
                <a:spcPts val="3782"/>
              </a:lnSpc>
              <a:spcBef>
                <a:spcPct val="0"/>
              </a:spcBef>
              <a:buFont typeface="Arial"/>
              <a:buChar char="•"/>
            </a:pPr>
            <a:r>
              <a:rPr lang="en-US" sz="2909">
                <a:solidFill>
                  <a:srgbClr val="FFFFFF"/>
                </a:solidFill>
                <a:latin typeface="Poppins"/>
              </a:rPr>
              <a:t> Database API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1959"/>
        </a:solidFill>
        <a:effectLst/>
      </p:bgPr>
    </p:bg>
    <p:spTree>
      <p:nvGrpSpPr>
        <p:cNvPr id="1" name=""/>
        <p:cNvGrpSpPr/>
        <p:nvPr/>
      </p:nvGrpSpPr>
      <p:grpSpPr>
        <a:xfrm>
          <a:off x="0" y="0"/>
          <a:ext cx="0" cy="0"/>
          <a:chOff x="0" y="0"/>
          <a:chExt cx="0" cy="0"/>
        </a:xfrm>
      </p:grpSpPr>
      <p:sp>
        <p:nvSpPr>
          <p:cNvPr id="2" name="Freeform 2"/>
          <p:cNvSpPr/>
          <p:nvPr/>
        </p:nvSpPr>
        <p:spPr>
          <a:xfrm>
            <a:off x="2891959" y="9535225"/>
            <a:ext cx="479795" cy="479795"/>
          </a:xfrm>
          <a:custGeom>
            <a:avLst/>
            <a:gdLst/>
            <a:ahLst/>
            <a:cxnLst/>
            <a:rect l="l" t="t" r="r" b="b"/>
            <a:pathLst>
              <a:path w="479795" h="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1722605" y="2107945"/>
            <a:ext cx="8079327" cy="7188455"/>
          </a:xfrm>
          <a:custGeom>
            <a:avLst/>
            <a:gdLst/>
            <a:ahLst/>
            <a:cxnLst/>
            <a:rect l="l" t="t" r="r" b="b"/>
            <a:pathLst>
              <a:path w="8079327" h="7188455">
                <a:moveTo>
                  <a:pt x="0" y="0"/>
                </a:moveTo>
                <a:lnTo>
                  <a:pt x="8079328" y="0"/>
                </a:lnTo>
                <a:lnTo>
                  <a:pt x="8079328" y="7188455"/>
                </a:lnTo>
                <a:lnTo>
                  <a:pt x="0" y="7188455"/>
                </a:lnTo>
                <a:lnTo>
                  <a:pt x="0" y="0"/>
                </a:lnTo>
                <a:close/>
              </a:path>
            </a:pathLst>
          </a:custGeom>
          <a:blipFill>
            <a:blip r:embed="rId4">
              <a:alphaModFix amt="74000"/>
            </a:blip>
            <a:stretch>
              <a:fillRect l="-6762" t="-4035" r="-54238"/>
            </a:stretch>
          </a:blipFill>
        </p:spPr>
        <p:txBody>
          <a:bodyPr/>
          <a:lstStyle/>
          <a:p>
            <a:endParaRPr lang="en-ID"/>
          </a:p>
        </p:txBody>
      </p:sp>
      <p:sp>
        <p:nvSpPr>
          <p:cNvPr id="4" name="Freeform 4"/>
          <p:cNvSpPr/>
          <p:nvPr/>
        </p:nvSpPr>
        <p:spPr>
          <a:xfrm>
            <a:off x="-5578710" y="50111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5" name="AutoShape 5"/>
          <p:cNvSpPr/>
          <p:nvPr/>
        </p:nvSpPr>
        <p:spPr>
          <a:xfrm flipV="1">
            <a:off x="-245158" y="9286875"/>
            <a:ext cx="19027959" cy="19050"/>
          </a:xfrm>
          <a:prstGeom prst="line">
            <a:avLst/>
          </a:prstGeom>
          <a:ln w="38100" cap="flat">
            <a:solidFill>
              <a:srgbClr val="D8CAFF"/>
            </a:solidFill>
            <a:prstDash val="solid"/>
            <a:headEnd type="none" w="sm" len="sm"/>
            <a:tailEnd type="none" w="sm" len="sm"/>
          </a:ln>
        </p:spPr>
        <p:txBody>
          <a:bodyPr/>
          <a:lstStyle/>
          <a:p>
            <a:endParaRPr lang="en-ID"/>
          </a:p>
        </p:txBody>
      </p:sp>
      <p:sp>
        <p:nvSpPr>
          <p:cNvPr id="6" name="Freeform 6"/>
          <p:cNvSpPr/>
          <p:nvPr/>
        </p:nvSpPr>
        <p:spPr>
          <a:xfrm>
            <a:off x="12757578" y="-445080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7000"/>
            </a:blip>
            <a:stretch>
              <a:fillRect/>
            </a:stretch>
          </a:blipFill>
        </p:spPr>
        <p:txBody>
          <a:bodyPr/>
          <a:lstStyle/>
          <a:p>
            <a:endParaRPr lang="en-ID"/>
          </a:p>
        </p:txBody>
      </p:sp>
      <p:sp>
        <p:nvSpPr>
          <p:cNvPr id="7" name="Freeform 7"/>
          <p:cNvSpPr/>
          <p:nvPr/>
        </p:nvSpPr>
        <p:spPr>
          <a:xfrm>
            <a:off x="179063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8" name="Freeform 8"/>
          <p:cNvSpPr/>
          <p:nvPr/>
        </p:nvSpPr>
        <p:spPr>
          <a:xfrm>
            <a:off x="2341298" y="9535225"/>
            <a:ext cx="479795" cy="479795"/>
          </a:xfrm>
          <a:custGeom>
            <a:avLst/>
            <a:gdLst/>
            <a:ahLst/>
            <a:cxnLst/>
            <a:rect l="l" t="t" r="r" b="b"/>
            <a:pathLst>
              <a:path w="479795" h="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9" name="Group 9"/>
          <p:cNvGrpSpPr/>
          <p:nvPr/>
        </p:nvGrpSpPr>
        <p:grpSpPr>
          <a:xfrm>
            <a:off x="16619806" y="8113145"/>
            <a:ext cx="3336389" cy="1183255"/>
            <a:chOff x="0" y="0"/>
            <a:chExt cx="1145914" cy="406400"/>
          </a:xfrm>
        </p:grpSpPr>
        <p:sp>
          <p:nvSpPr>
            <p:cNvPr id="10" name="Freeform 10"/>
            <p:cNvSpPr/>
            <p:nvPr/>
          </p:nvSpPr>
          <p:spPr>
            <a:xfrm>
              <a:off x="0" y="0"/>
              <a:ext cx="1145914" cy="406400"/>
            </a:xfrm>
            <a:custGeom>
              <a:avLst/>
              <a:gdLst/>
              <a:ahLst/>
              <a:cxnLst/>
              <a:rect l="l" t="t" r="r" b="b"/>
              <a:pathLst>
                <a:path w="1145914" h="406400">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txBody>
            <a:bodyPr/>
            <a:lstStyle/>
            <a:p>
              <a:endParaRPr lang="en-ID"/>
            </a:p>
          </p:txBody>
        </p:sp>
        <p:sp>
          <p:nvSpPr>
            <p:cNvPr id="11" name="TextBox 11"/>
            <p:cNvSpPr txBox="1"/>
            <p:nvPr/>
          </p:nvSpPr>
          <p:spPr>
            <a:xfrm>
              <a:off x="0" y="-47625"/>
              <a:ext cx="812800" cy="454025"/>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029935" y="1803145"/>
            <a:ext cx="1240498" cy="1240498"/>
          </a:xfrm>
          <a:custGeom>
            <a:avLst/>
            <a:gdLst/>
            <a:ahLst/>
            <a:cxnLst/>
            <a:rect l="l" t="t" r="r" b="b"/>
            <a:pathLst>
              <a:path w="1240498" h="1240498">
                <a:moveTo>
                  <a:pt x="0" y="0"/>
                </a:moveTo>
                <a:lnTo>
                  <a:pt x="1240498" y="0"/>
                </a:lnTo>
                <a:lnTo>
                  <a:pt x="1240498"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3" name="Freeform 13"/>
          <p:cNvSpPr/>
          <p:nvPr/>
        </p:nvSpPr>
        <p:spPr>
          <a:xfrm>
            <a:off x="2581196" y="2160574"/>
            <a:ext cx="7100905" cy="7083197"/>
          </a:xfrm>
          <a:custGeom>
            <a:avLst/>
            <a:gdLst/>
            <a:ahLst/>
            <a:cxnLst/>
            <a:rect l="l" t="t" r="r" b="b"/>
            <a:pathLst>
              <a:path w="7100905" h="7083197">
                <a:moveTo>
                  <a:pt x="0" y="0"/>
                </a:moveTo>
                <a:lnTo>
                  <a:pt x="7100905" y="0"/>
                </a:lnTo>
                <a:lnTo>
                  <a:pt x="7100905" y="7083197"/>
                </a:lnTo>
                <a:lnTo>
                  <a:pt x="0" y="7083197"/>
                </a:lnTo>
                <a:lnTo>
                  <a:pt x="0" y="0"/>
                </a:lnTo>
                <a:close/>
              </a:path>
            </a:pathLst>
          </a:custGeom>
          <a:blipFill>
            <a:blip r:embed="rId8"/>
            <a:stretch>
              <a:fillRect/>
            </a:stretch>
          </a:blipFill>
        </p:spPr>
        <p:txBody>
          <a:bodyPr/>
          <a:lstStyle/>
          <a:p>
            <a:endParaRPr lang="en-ID"/>
          </a:p>
        </p:txBody>
      </p:sp>
      <p:sp>
        <p:nvSpPr>
          <p:cNvPr id="14" name="TextBox 14"/>
          <p:cNvSpPr txBox="1"/>
          <p:nvPr/>
        </p:nvSpPr>
        <p:spPr>
          <a:xfrm>
            <a:off x="13990315" y="8328388"/>
            <a:ext cx="3890180" cy="631755"/>
          </a:xfrm>
          <a:prstGeom prst="rect">
            <a:avLst/>
          </a:prstGeom>
        </p:spPr>
        <p:txBody>
          <a:bodyPr lIns="0" tIns="0" rIns="0" bIns="0" rtlCol="0" anchor="t">
            <a:spAutoFit/>
          </a:bodyPr>
          <a:lstStyle/>
          <a:p>
            <a:pPr algn="r">
              <a:lnSpc>
                <a:spcPts val="4522"/>
              </a:lnSpc>
            </a:pPr>
            <a:r>
              <a:rPr lang="en-US" sz="4226">
                <a:solidFill>
                  <a:srgbClr val="EEECDE"/>
                </a:solidFill>
                <a:latin typeface="Poppins"/>
              </a:rPr>
              <a:t>09</a:t>
            </a:r>
          </a:p>
        </p:txBody>
      </p:sp>
      <p:sp>
        <p:nvSpPr>
          <p:cNvPr id="15" name="TextBox 15"/>
          <p:cNvSpPr txBox="1"/>
          <p:nvPr/>
        </p:nvSpPr>
        <p:spPr>
          <a:xfrm>
            <a:off x="1147397" y="742950"/>
            <a:ext cx="14788008" cy="1060195"/>
          </a:xfrm>
          <a:prstGeom prst="rect">
            <a:avLst/>
          </a:prstGeom>
        </p:spPr>
        <p:txBody>
          <a:bodyPr lIns="0" tIns="0" rIns="0" bIns="0" rtlCol="0" anchor="t">
            <a:spAutoFit/>
          </a:bodyPr>
          <a:lstStyle/>
          <a:p>
            <a:pPr marL="0" lvl="0" indent="0" algn="just">
              <a:lnSpc>
                <a:spcPts val="7596"/>
              </a:lnSpc>
              <a:spcBef>
                <a:spcPct val="0"/>
              </a:spcBef>
            </a:pPr>
            <a:r>
              <a:rPr lang="en-US" sz="7099">
                <a:solidFill>
                  <a:srgbClr val="EEECDE"/>
                </a:solidFill>
                <a:latin typeface="Poppins Semi-Bold"/>
              </a:rPr>
              <a:t>Cleansing API</a:t>
            </a:r>
          </a:p>
        </p:txBody>
      </p:sp>
      <p:sp>
        <p:nvSpPr>
          <p:cNvPr id="16" name="TextBox 16"/>
          <p:cNvSpPr txBox="1"/>
          <p:nvPr/>
        </p:nvSpPr>
        <p:spPr>
          <a:xfrm>
            <a:off x="10407929" y="1968475"/>
            <a:ext cx="6851371" cy="2384174"/>
          </a:xfrm>
          <a:prstGeom prst="rect">
            <a:avLst/>
          </a:prstGeom>
        </p:spPr>
        <p:txBody>
          <a:bodyPr lIns="0" tIns="0" rIns="0" bIns="0" rtlCol="0" anchor="t">
            <a:spAutoFit/>
          </a:bodyPr>
          <a:lstStyle/>
          <a:p>
            <a:pPr algn="just">
              <a:lnSpc>
                <a:spcPts val="3782"/>
              </a:lnSpc>
            </a:pPr>
            <a:r>
              <a:rPr lang="en-US" sz="2909">
                <a:solidFill>
                  <a:srgbClr val="FFFFFF"/>
                </a:solidFill>
                <a:latin typeface="Poppins"/>
              </a:rPr>
              <a:t>Di dalam Cleansing API terdapat Service untuk membersihkan text data.</a:t>
            </a:r>
          </a:p>
          <a:p>
            <a:pPr algn="just">
              <a:lnSpc>
                <a:spcPts val="3782"/>
              </a:lnSpc>
            </a:pPr>
            <a:endParaRPr lang="en-US" sz="2909">
              <a:solidFill>
                <a:srgbClr val="FFFFFF"/>
              </a:solidFill>
              <a:latin typeface="Poppins"/>
            </a:endParaRPr>
          </a:p>
          <a:p>
            <a:pPr algn="just">
              <a:lnSpc>
                <a:spcPts val="3782"/>
              </a:lnSpc>
              <a:spcBef>
                <a:spcPct val="0"/>
              </a:spcBef>
            </a:pPr>
            <a:endParaRPr lang="en-US" sz="2909">
              <a:solidFill>
                <a:srgbClr val="FFFFFF"/>
              </a:solidFill>
              <a:latin typeface="Poppins"/>
            </a:endParaRPr>
          </a:p>
        </p:txBody>
      </p:sp>
      <p:sp>
        <p:nvSpPr>
          <p:cNvPr id="17" name="TextBox 17"/>
          <p:cNvSpPr txBox="1"/>
          <p:nvPr/>
        </p:nvSpPr>
        <p:spPr>
          <a:xfrm>
            <a:off x="10407929" y="4441671"/>
            <a:ext cx="5527476" cy="963176"/>
          </a:xfrm>
          <a:prstGeom prst="rect">
            <a:avLst/>
          </a:prstGeom>
        </p:spPr>
        <p:txBody>
          <a:bodyPr lIns="0" tIns="0" rIns="0" bIns="0" rtlCol="0" anchor="t">
            <a:spAutoFit/>
          </a:bodyPr>
          <a:lstStyle/>
          <a:p>
            <a:pPr algn="just">
              <a:lnSpc>
                <a:spcPts val="3782"/>
              </a:lnSpc>
            </a:pPr>
            <a:r>
              <a:rPr lang="en-US" sz="2909">
                <a:solidFill>
                  <a:srgbClr val="000000"/>
                </a:solidFill>
                <a:latin typeface="Poppins"/>
              </a:rPr>
              <a:t>Data Science $#%!@# Binar</a:t>
            </a:r>
          </a:p>
          <a:p>
            <a:pPr algn="just">
              <a:lnSpc>
                <a:spcPts val="3782"/>
              </a:lnSpc>
              <a:spcBef>
                <a:spcPct val="0"/>
              </a:spcBef>
            </a:pPr>
            <a:endParaRPr lang="en-US" sz="2909">
              <a:solidFill>
                <a:srgbClr val="000000"/>
              </a:solidFill>
              <a:latin typeface="Poppins"/>
            </a:endParaRPr>
          </a:p>
        </p:txBody>
      </p:sp>
      <p:sp>
        <p:nvSpPr>
          <p:cNvPr id="18" name="TextBox 18"/>
          <p:cNvSpPr txBox="1"/>
          <p:nvPr/>
        </p:nvSpPr>
        <p:spPr>
          <a:xfrm>
            <a:off x="10407929" y="6356455"/>
            <a:ext cx="5527476" cy="963176"/>
          </a:xfrm>
          <a:prstGeom prst="rect">
            <a:avLst/>
          </a:prstGeom>
        </p:spPr>
        <p:txBody>
          <a:bodyPr lIns="0" tIns="0" rIns="0" bIns="0" rtlCol="0" anchor="t">
            <a:spAutoFit/>
          </a:bodyPr>
          <a:lstStyle/>
          <a:p>
            <a:pPr algn="just">
              <a:lnSpc>
                <a:spcPts val="3782"/>
              </a:lnSpc>
            </a:pPr>
            <a:r>
              <a:rPr lang="en-US" sz="2909">
                <a:solidFill>
                  <a:srgbClr val="000000"/>
                </a:solidFill>
                <a:latin typeface="Poppins"/>
              </a:rPr>
              <a:t>data science binar</a:t>
            </a:r>
          </a:p>
          <a:p>
            <a:pPr algn="just">
              <a:lnSpc>
                <a:spcPts val="3782"/>
              </a:lnSpc>
              <a:spcBef>
                <a:spcPct val="0"/>
              </a:spcBef>
            </a:pPr>
            <a:endParaRPr lang="en-US" sz="2909">
              <a:solidFill>
                <a:srgbClr val="000000"/>
              </a:solidFill>
              <a:latin typeface="Poppins"/>
            </a:endParaRPr>
          </a:p>
        </p:txBody>
      </p:sp>
      <p:sp>
        <p:nvSpPr>
          <p:cNvPr id="19" name="AutoShape 19"/>
          <p:cNvSpPr/>
          <p:nvPr/>
        </p:nvSpPr>
        <p:spPr>
          <a:xfrm flipH="1">
            <a:off x="11820849" y="5194579"/>
            <a:ext cx="0" cy="871796"/>
          </a:xfrm>
          <a:prstGeom prst="line">
            <a:avLst/>
          </a:prstGeom>
          <a:ln w="38100" cap="flat">
            <a:solidFill>
              <a:srgbClr val="D8CAFF"/>
            </a:solidFill>
            <a:prstDash val="solid"/>
            <a:headEnd type="none" w="sm" len="sm"/>
            <a:tailEnd type="arrow" w="med" len="sm"/>
          </a:ln>
        </p:spPr>
        <p:txBody>
          <a:bodyPr/>
          <a:lstStyle/>
          <a:p>
            <a:endParaRPr lang="en-ID"/>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694</Words>
  <Application>Microsoft Office PowerPoint</Application>
  <PresentationFormat>Custom</PresentationFormat>
  <Paragraphs>164</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Now Medium</vt:lpstr>
      <vt:lpstr>Poppins</vt:lpstr>
      <vt:lpstr>Arial</vt:lpstr>
      <vt:lpstr>Calibri</vt:lpstr>
      <vt:lpstr>Poppins Bold</vt:lpstr>
      <vt:lpstr>Poppins Medium</vt:lpstr>
      <vt:lpstr>Canva Sans</vt:lpstr>
      <vt:lpstr>Now</vt:lpstr>
      <vt:lpstr>Poppins Semi-Bold</vt:lpstr>
      <vt:lpstr>Poppins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Platinum Challenge</dc:title>
  <cp:lastModifiedBy>Boy Oloan Pintu Batu</cp:lastModifiedBy>
  <cp:revision>2</cp:revision>
  <dcterms:created xsi:type="dcterms:W3CDTF">2006-08-16T00:00:00Z</dcterms:created>
  <dcterms:modified xsi:type="dcterms:W3CDTF">2023-10-01T20:29:53Z</dcterms:modified>
  <dc:identifier>DAFv1Eb1ZFo</dc:identifier>
</cp:coreProperties>
</file>